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img" ContentType="image/img"/>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slideMasters/slideMaster69.xml" ContentType="application/vnd.openxmlformats-officedocument.presentationml.slideMaster+xml"/>
  <Override PartName="/ppt/slides/slide69.xml" ContentType="application/vnd.openxmlformats-officedocument.presentationml.slide+xml"/>
  <Override PartName="/ppt/slideMasters/slideMaster70.xml" ContentType="application/vnd.openxmlformats-officedocument.presentationml.slideMaster+xml"/>
  <Override PartName="/ppt/slides/slide70.xml" ContentType="application/vnd.openxmlformats-officedocument.presentationml.slide+xml"/>
  <Override PartName="/ppt/slideMasters/slideMaster71.xml" ContentType="application/vnd.openxmlformats-officedocument.presentationml.slideMaster+xml"/>
  <Override PartName="/ppt/slides/slide71.xml" ContentType="application/vnd.openxmlformats-officedocument.presentationml.slide+xml"/>
  <Override PartName="/ppt/slideMasters/slideMaster72.xml" ContentType="application/vnd.openxmlformats-officedocument.presentationml.slideMaster+xml"/>
  <Override PartName="/ppt/slides/slide72.xml" ContentType="application/vnd.openxmlformats-officedocument.presentationml.slide+xml"/>
  <Override PartName="/ppt/slideMasters/slideMaster73.xml" ContentType="application/vnd.openxmlformats-officedocument.presentationml.slideMaster+xml"/>
  <Override PartName="/ppt/slides/slide73.xml" ContentType="application/vnd.openxmlformats-officedocument.presentationml.slide+xml"/>
  <Override PartName="/ppt/slideMasters/slideMaster74.xml" ContentType="application/vnd.openxmlformats-officedocument.presentationml.slideMaster+xml"/>
  <Override PartName="/ppt/slides/slide74.xml" ContentType="application/vnd.openxmlformats-officedocument.presentationml.slide+xml"/>
  <Override PartName="/ppt/slideMasters/slideMaster75.xml" ContentType="application/vnd.openxmlformats-officedocument.presentationml.slideMaster+xml"/>
  <Override PartName="/ppt/slides/slide75.xml" ContentType="application/vnd.openxmlformats-officedocument.presentationml.slide+xml"/>
  <Override PartName="/ppt/slideMasters/slideMaster76.xml" ContentType="application/vnd.openxmlformats-officedocument.presentationml.slideMaster+xml"/>
  <Override PartName="/ppt/slides/slide76.xml" ContentType="application/vnd.openxmlformats-officedocument.presentationml.slide+xml"/>
  <Override PartName="/ppt/slideMasters/slideMaster77.xml" ContentType="application/vnd.openxmlformats-officedocument.presentationml.slideMaster+xml"/>
  <Override PartName="/ppt/slides/slide77.xml" ContentType="application/vnd.openxmlformats-officedocument.presentationml.slide+xml"/>
  <Override PartName="/ppt/slideMasters/slideMaster78.xml" ContentType="application/vnd.openxmlformats-officedocument.presentationml.slideMaster+xml"/>
  <Override PartName="/ppt/slides/slide7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Lst>
  <p:notesMasterIdLst>
    <p:notesMasterId r:id="rId80"/>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80" Type="http://schemas.openxmlformats.org/officeDocument/2006/relationships/notesMaster" Target="notesMasters/notesMaster1.xml"/><Relationship Id="rId81" Type="http://schemas.openxmlformats.org/officeDocument/2006/relationships/presProps" Target="presProps.xml"/><Relationship Id="rId82" Type="http://schemas.openxmlformats.org/officeDocument/2006/relationships/viewProps" Target="viewProps.xml"/><Relationship Id="rId83" Type="http://schemas.openxmlformats.org/officeDocument/2006/relationships/theme" Target="theme/theme1.xml"/><Relationship Id="rId8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9.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0.xml"/>
		</Relationships>
</file>

<file path=ppt/notesSlides/_rels/notesSlide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1.xml"/>
		</Relationships>
</file>

<file path=ppt/notesSlides/_rels/notesSlide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2.xml"/>
		</Relationships>
</file>

<file path=ppt/notesSlides/_rels/notesSlide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3.xml"/>
		</Relationships>
</file>

<file path=ppt/notesSlides/_rels/notesSlide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4.xml"/>
		</Relationships>
</file>

<file path=ppt/notesSlides/_rels/notesSlide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5.xml"/>
		</Relationships>
</file>

<file path=ppt/notesSlides/_rels/notesSlide7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6.xml"/>
		</Relationships>
</file>

<file path=ppt/notesSlides/_rels/notesSlide7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7.xml"/>
		</Relationships>
</file>

<file path=ppt/notesSlides/_rels/notesSlide7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8.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jp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1003-1.jp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1004-1.jp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1005-1.jp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1006-1.jp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_slides">
    <p:bg>
      <p:bgPr>
        <a:solidFill>
          <a:srgbClr val="FFFFFF"/>
        </a:solidFill>
      </p:bgPr>
    </p:bg>
    <p:spTree>
      <p:nvGrpSpPr>
        <p:cNvPr id="1" name=""/>
        <p:cNvGrpSpPr/>
        <p:nvPr/>
      </p:nvGrpSpPr>
      <p:grpSpPr>
        <a:xfrm>
          <a:off x="0" y="0"/>
          <a:ext cx="0" cy="0"/>
          <a:chOff x="0" y="0"/>
          <a:chExt cx="0" cy="0"/>
        </a:xfrm>
      </p:grpSpPr>
      <p:pic>
        <p:nvPicPr>
          <p:cNvPr id="2" name="Image 0" descr="https://assets.mindshow.fun/themes/green_circle_polka_dot_stripe_simple_grand_universal_year_end_summary_report_vplus_standard_en_20231222/Cover-bg.jpg">    </p:cNvPr>
          <p:cNvPicPr>
            <a:picLocks noChangeAspect="1"/>
          </p:cNvPicPr>
          <p:nvPr/>
        </p:nvPicPr>
        <p:blipFill>
          <a:blip r:embed="rId1"/>
          <a:stretch>
            <a:fillRect/>
          </a:stretch>
        </p:blipFill>
        <p:spPr>
          <a:xfrm>
            <a:off x="0" y="0"/>
            <a:ext cx="9144000" cy="51435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atalog_slides">
    <p:bg>
      <p:bgPr>
        <a:solidFill>
          <a:srgbClr val="FFFFFF"/>
        </a:solidFill>
      </p:bgPr>
    </p:bg>
    <p:spTree>
      <p:nvGrpSpPr>
        <p:cNvPr id="1" name=""/>
        <p:cNvGrpSpPr/>
        <p:nvPr/>
      </p:nvGrpSpPr>
      <p:grpSpPr>
        <a:xfrm>
          <a:off x="0" y="0"/>
          <a:ext cx="0" cy="0"/>
          <a:chOff x="0" y="0"/>
          <a:chExt cx="0" cy="0"/>
        </a:xfrm>
      </p:grpSpPr>
      <p:pic>
        <p:nvPicPr>
          <p:cNvPr id="2" name="Image 0" descr="https://assets.mindshow.fun/themes/green_circle_polka_dot_stripe_simple_grand_universal_year_end_summary_report_vplus_standard_en_20231222/Catalog-bg.jpg">    </p:cNvPr>
          <p:cNvPicPr>
            <a:picLocks noChangeAspect="1"/>
          </p:cNvPicPr>
          <p:nvPr/>
        </p:nvPicPr>
        <p:blipFill>
          <a:blip r:embed="rId1"/>
          <a:stretch>
            <a:fillRect/>
          </a:stretch>
        </p:blipFill>
        <p:spPr>
          <a:xfrm>
            <a:off x="0" y="0"/>
            <a:ext cx="9144000" cy="51435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ssion_slides">
    <p:bg>
      <p:bgPr>
        <a:solidFill>
          <a:srgbClr val="FFFFFF"/>
        </a:solidFill>
      </p:bgPr>
    </p:bg>
    <p:spTree>
      <p:nvGrpSpPr>
        <p:cNvPr id="1" name=""/>
        <p:cNvGrpSpPr/>
        <p:nvPr/>
      </p:nvGrpSpPr>
      <p:grpSpPr>
        <a:xfrm>
          <a:off x="0" y="0"/>
          <a:ext cx="0" cy="0"/>
          <a:chOff x="0" y="0"/>
          <a:chExt cx="0" cy="0"/>
        </a:xfrm>
      </p:grpSpPr>
      <p:pic>
        <p:nvPicPr>
          <p:cNvPr id="2" name="Image 0" descr="https://assets.mindshow.fun/themes/green_circle_polka_dot_stripe_simple_grand_universal_year_end_summary_report_vplus_standard_en_20231222/Session-bg.jpg">    </p:cNvPr>
          <p:cNvPicPr>
            <a:picLocks noChangeAspect="1"/>
          </p:cNvPicPr>
          <p:nvPr/>
        </p:nvPicPr>
        <p:blipFill>
          <a:blip r:embed="rId1"/>
          <a:stretch>
            <a:fillRect/>
          </a:stretch>
        </p:blipFill>
        <p:spPr>
          <a:xfrm>
            <a:off x="0" y="0"/>
            <a:ext cx="9144000" cy="51435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_slides">
    <p:bg>
      <p:bgPr>
        <a:solidFill>
          <a:srgbClr val="FFFFFF"/>
        </a:solidFill>
      </p:bgPr>
    </p:bg>
    <p:spTree>
      <p:nvGrpSpPr>
        <p:cNvPr id="1" name=""/>
        <p:cNvGrpSpPr/>
        <p:nvPr/>
      </p:nvGrpSpPr>
      <p:grpSpPr>
        <a:xfrm>
          <a:off x="0" y="0"/>
          <a:ext cx="0" cy="0"/>
          <a:chOff x="0" y="0"/>
          <a:chExt cx="0" cy="0"/>
        </a:xfrm>
      </p:grpSpPr>
      <p:pic>
        <p:nvPicPr>
          <p:cNvPr id="2" name="Image 0" descr="https://assets.mindshow.fun/themes/green_circle_polka_dot_stripe_simple_grand_universal_year_end_summary_report_vplus_standard_en_20231222/Content-bg.jpg">    </p:cNvPr>
          <p:cNvPicPr>
            <a:picLocks noChangeAspect="1"/>
          </p:cNvPicPr>
          <p:nvPr/>
        </p:nvPicPr>
        <p:blipFill>
          <a:blip r:embed="rId1"/>
          <a:stretch>
            <a:fillRect/>
          </a:stretch>
        </p:blipFill>
        <p:spPr>
          <a:xfrm>
            <a:off x="0" y="0"/>
            <a:ext cx="9144000" cy="51435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End_slides">
    <p:bg>
      <p:bgPr>
        <a:solidFill>
          <a:srgbClr val="FFFFFF"/>
        </a:solidFill>
      </p:bgPr>
    </p:bg>
    <p:spTree>
      <p:nvGrpSpPr>
        <p:cNvPr id="1" name=""/>
        <p:cNvGrpSpPr/>
        <p:nvPr/>
      </p:nvGrpSpPr>
      <p:grpSpPr>
        <a:xfrm>
          <a:off x="0" y="0"/>
          <a:ext cx="0" cy="0"/>
          <a:chOff x="0" y="0"/>
          <a:chExt cx="0" cy="0"/>
        </a:xfrm>
      </p:grpSpPr>
      <p:pic>
        <p:nvPicPr>
          <p:cNvPr id="2" name="Image 0" descr="https://assets.mindshow.fun/themes/green_circle_polka_dot_stripe_simple_grand_universal_year_end_summary_report_vplus_standard_en_20231222/End-bg.jpg">    </p:cNvPr>
          <p:cNvPicPr>
            <a:picLocks noChangeAspect="1"/>
          </p:cNvPicPr>
          <p:nvPr/>
        </p:nvPicPr>
        <p:blipFill>
          <a:blip r:embed="rId1"/>
          <a:stretch>
            <a:fillRect/>
          </a:stretch>
        </p:blipFill>
        <p:spPr>
          <a:xfrm>
            <a:off x="0" y="0"/>
            <a:ext cx="9144000" cy="51435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svg"/><Relationship Id="rId3" Type="http://schemas.openxmlformats.org/officeDocument/2006/relationships/slideLayout" Target="../slideLayouts/slideLayout5.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img"/><Relationship Id="rId2" Type="http://schemas.openxmlformats.org/officeDocument/2006/relationships/image" Target="../media/image-11-2.img"/><Relationship Id="rId3" Type="http://schemas.openxmlformats.org/officeDocument/2006/relationships/slideLayout" Target="../slideLayouts/slideLayout5.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svg"/><Relationship Id="rId3" Type="http://schemas.openxmlformats.org/officeDocument/2006/relationships/slideLayout" Target="../slideLayouts/slideLayout5.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svg"/><Relationship Id="rId3" Type="http://schemas.openxmlformats.org/officeDocument/2006/relationships/slideLayout" Target="../slideLayouts/slideLayout5.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svg"/><Relationship Id="rId3" Type="http://schemas.openxmlformats.org/officeDocument/2006/relationships/slideLayout" Target="../slideLayouts/slideLayout5.xm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svg"/><Relationship Id="rId3" Type="http://schemas.openxmlformats.org/officeDocument/2006/relationships/slideLayout" Target="../slideLayouts/slideLayout5.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svg"/><Relationship Id="rId3" Type="http://schemas.openxmlformats.org/officeDocument/2006/relationships/slideLayout" Target="../slideLayouts/slideLayout5.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svg"/><Relationship Id="rId3" Type="http://schemas.openxmlformats.org/officeDocument/2006/relationships/slideLayout" Target="../slideLayouts/slideLayout5.xml"/><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svg"/><Relationship Id="rId3" Type="http://schemas.openxmlformats.org/officeDocument/2006/relationships/slideLayout" Target="../slideLayouts/slideLayout5.xml"/><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svg"/><Relationship Id="rId3" Type="http://schemas.openxmlformats.org/officeDocument/2006/relationships/slideLayout" Target="../slideLayouts/slideLayout5.xm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svg"/><Relationship Id="rId3" Type="http://schemas.openxmlformats.org/officeDocument/2006/relationships/slideLayout" Target="../slideLayouts/slideLayout5.xml"/><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svg"/><Relationship Id="rId3" Type="http://schemas.openxmlformats.org/officeDocument/2006/relationships/slideLayout" Target="../slideLayouts/slideLayout5.xml"/><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image" Target="../media/image-23-2.svg"/><Relationship Id="rId3" Type="http://schemas.openxmlformats.org/officeDocument/2006/relationships/image" Target="../media/image-23-3.img"/><Relationship Id="rId4" Type="http://schemas.openxmlformats.org/officeDocument/2006/relationships/slideLayout" Target="../slideLayouts/slideLayout5.xml"/><Relationship Id="rId5"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image-27-1.img"/><Relationship Id="rId2" Type="http://schemas.openxmlformats.org/officeDocument/2006/relationships/slideLayout" Target="../slideLayouts/slideLayout5.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image-31-1.img"/><Relationship Id="rId2" Type="http://schemas.openxmlformats.org/officeDocument/2006/relationships/slideLayout" Target="../slideLayouts/slideLayout5.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image-37-1.img"/><Relationship Id="rId2" Type="http://schemas.openxmlformats.org/officeDocument/2006/relationships/image" Target="../media/image-37-2.img"/><Relationship Id="rId3" Type="http://schemas.openxmlformats.org/officeDocument/2006/relationships/slideLayout" Target="../slideLayouts/slideLayout5.xml"/><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image-38-1.img"/><Relationship Id="rId2" Type="http://schemas.openxmlformats.org/officeDocument/2006/relationships/image" Target="../media/image-38-2.img"/><Relationship Id="rId3" Type="http://schemas.openxmlformats.org/officeDocument/2006/relationships/slideLayout" Target="../slideLayouts/slideLayout5.xml"/><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sv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image-41-1.img"/><Relationship Id="rId2" Type="http://schemas.openxmlformats.org/officeDocument/2006/relationships/slideLayout" Target="../slideLayouts/slideLayout5.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image-43-1.img"/><Relationship Id="rId2" Type="http://schemas.openxmlformats.org/officeDocument/2006/relationships/slideLayout" Target="../slideLayouts/slideLayout5.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image-45-1.img"/><Relationship Id="rId2" Type="http://schemas.openxmlformats.org/officeDocument/2006/relationships/slideLayout" Target="../slideLayouts/slideLayout5.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image-46-1.img"/><Relationship Id="rId2" Type="http://schemas.openxmlformats.org/officeDocument/2006/relationships/slideLayout" Target="../slideLayouts/slideLayout5.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image-47-1.img"/><Relationship Id="rId2" Type="http://schemas.openxmlformats.org/officeDocument/2006/relationships/slideLayout" Target="../slideLayouts/slideLayout5.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image-48-1.img"/><Relationship Id="rId2" Type="http://schemas.openxmlformats.org/officeDocument/2006/relationships/image" Target="../media/image-48-2.img"/><Relationship Id="rId3" Type="http://schemas.openxmlformats.org/officeDocument/2006/relationships/slideLayout" Target="../slideLayouts/slideLayout5.xml"/><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image-49-1.png"/><Relationship Id="rId2" Type="http://schemas.openxmlformats.org/officeDocument/2006/relationships/image" Target="../media/image-49-2.svg"/><Relationship Id="rId3" Type="http://schemas.openxmlformats.org/officeDocument/2006/relationships/slideLayout" Target="../slideLayouts/slideLayout5.xml"/><Relationship Id="rId4"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svg"/><Relationship Id="rId3" Type="http://schemas.openxmlformats.org/officeDocument/2006/relationships/slideLayout" Target="../slideLayouts/slideLayout5.xml"/><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image-51-1.png"/><Relationship Id="rId2" Type="http://schemas.openxmlformats.org/officeDocument/2006/relationships/image" Target="../media/image-51-2.svg"/><Relationship Id="rId3" Type="http://schemas.openxmlformats.org/officeDocument/2006/relationships/slideLayout" Target="../slideLayouts/slideLayout5.xml"/><Relationship Id="rId4"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image-53-1.png"/><Relationship Id="rId2" Type="http://schemas.openxmlformats.org/officeDocument/2006/relationships/image" Target="../media/image-53-2.svg"/><Relationship Id="rId3" Type="http://schemas.openxmlformats.org/officeDocument/2006/relationships/slideLayout" Target="../slideLayouts/slideLayout5.xml"/><Relationship Id="rId4"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image-54-1.png"/><Relationship Id="rId2" Type="http://schemas.openxmlformats.org/officeDocument/2006/relationships/image" Target="../media/image-54-2.svg"/><Relationship Id="rId3" Type="http://schemas.openxmlformats.org/officeDocument/2006/relationships/slideLayout" Target="../slideLayouts/slideLayout5.xml"/><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image-55-1.png"/><Relationship Id="rId2" Type="http://schemas.openxmlformats.org/officeDocument/2006/relationships/image" Target="../media/image-55-2.svg"/><Relationship Id="rId3" Type="http://schemas.openxmlformats.org/officeDocument/2006/relationships/image" Target="../media/image-55-3.img"/><Relationship Id="rId4" Type="http://schemas.openxmlformats.org/officeDocument/2006/relationships/slideLayout" Target="../slideLayouts/slideLayout5.xml"/><Relationship Id="rId5"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image-56-1.png"/><Relationship Id="rId2" Type="http://schemas.openxmlformats.org/officeDocument/2006/relationships/image" Target="../media/image-56-2.svg"/><Relationship Id="rId3" Type="http://schemas.openxmlformats.org/officeDocument/2006/relationships/slideLayout" Target="../slideLayouts/slideLayout5.xml"/><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image-57-1.png"/><Relationship Id="rId2" Type="http://schemas.openxmlformats.org/officeDocument/2006/relationships/image" Target="../media/image-57-2.svg"/><Relationship Id="rId3" Type="http://schemas.openxmlformats.org/officeDocument/2006/relationships/slideLayout" Target="../slideLayouts/slideLayout5.xml"/><Relationship Id="rId4"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image-58-1.png"/><Relationship Id="rId2" Type="http://schemas.openxmlformats.org/officeDocument/2006/relationships/image" Target="../media/image-58-2.svg"/><Relationship Id="rId3" Type="http://schemas.openxmlformats.org/officeDocument/2006/relationships/slideLayout" Target="../slideLayouts/slideLayout5.xml"/><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image-59-1.png"/><Relationship Id="rId2" Type="http://schemas.openxmlformats.org/officeDocument/2006/relationships/image" Target="../media/image-59-2.svg"/><Relationship Id="rId3" Type="http://schemas.openxmlformats.org/officeDocument/2006/relationships/slideLayout" Target="../slideLayouts/slideLayout5.xml"/><Relationship Id="rId4"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svg"/><Relationship Id="rId3" Type="http://schemas.openxmlformats.org/officeDocument/2006/relationships/slideLayout" Target="../slideLayouts/slideLayout5.xml"/><Relationship Id="rId4"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image-61-1.png"/><Relationship Id="rId2" Type="http://schemas.openxmlformats.org/officeDocument/2006/relationships/image" Target="../media/image-61-2.svg"/><Relationship Id="rId3" Type="http://schemas.openxmlformats.org/officeDocument/2006/relationships/slideLayout" Target="../slideLayouts/slideLayout5.xml"/><Relationship Id="rId4"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image-63-1.png"/><Relationship Id="rId2" Type="http://schemas.openxmlformats.org/officeDocument/2006/relationships/image" Target="../media/image-63-2.svg"/><Relationship Id="rId3" Type="http://schemas.openxmlformats.org/officeDocument/2006/relationships/slideLayout" Target="../slideLayouts/slideLayout5.xml"/><Relationship Id="rId4"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image-65-1.img"/><Relationship Id="rId2" Type="http://schemas.openxmlformats.org/officeDocument/2006/relationships/image" Target="../media/image-65-2.png"/><Relationship Id="rId3" Type="http://schemas.openxmlformats.org/officeDocument/2006/relationships/image" Target="../media/image-65-3.svg"/><Relationship Id="rId4" Type="http://schemas.openxmlformats.org/officeDocument/2006/relationships/slideLayout" Target="../slideLayouts/slideLayout5.xml"/><Relationship Id="rId5"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image-66-1.png"/><Relationship Id="rId2" Type="http://schemas.openxmlformats.org/officeDocument/2006/relationships/image" Target="../media/image-66-2.svg"/><Relationship Id="rId3" Type="http://schemas.openxmlformats.org/officeDocument/2006/relationships/slideLayout" Target="../slideLayouts/slideLayout5.xml"/><Relationship Id="rId4"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image" Target="../media/image-67-1.png"/><Relationship Id="rId2" Type="http://schemas.openxmlformats.org/officeDocument/2006/relationships/image" Target="../media/image-67-2.svg"/><Relationship Id="rId3" Type="http://schemas.openxmlformats.org/officeDocument/2006/relationships/slideLayout" Target="../slideLayouts/slideLayout5.xml"/><Relationship Id="rId4"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image" Target="../media/image-69-1.png"/><Relationship Id="rId2" Type="http://schemas.openxmlformats.org/officeDocument/2006/relationships/image" Target="../media/image-69-2.svg"/><Relationship Id="rId3" Type="http://schemas.openxmlformats.org/officeDocument/2006/relationships/slideLayout" Target="../slideLayouts/slideLayout5.xml"/><Relationship Id="rId4"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svg"/><Relationship Id="rId3" Type="http://schemas.openxmlformats.org/officeDocument/2006/relationships/slideLayout" Target="../slideLayouts/slideLayout5.xml"/><Relationship Id="rId4"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image" Target="../media/image-70-1.img"/><Relationship Id="rId2" Type="http://schemas.openxmlformats.org/officeDocument/2006/relationships/image" Target="../media/image-70-2.png"/><Relationship Id="rId3" Type="http://schemas.openxmlformats.org/officeDocument/2006/relationships/image" Target="../media/image-70-3.svg"/><Relationship Id="rId4" Type="http://schemas.openxmlformats.org/officeDocument/2006/relationships/slideLayout" Target="../slideLayouts/slideLayout5.xml"/><Relationship Id="rId5"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image" Target="../media/image-72-1.png"/><Relationship Id="rId2" Type="http://schemas.openxmlformats.org/officeDocument/2006/relationships/image" Target="../media/image-72-2.svg"/><Relationship Id="rId3" Type="http://schemas.openxmlformats.org/officeDocument/2006/relationships/slideLayout" Target="../slideLayouts/slideLayout5.xml"/><Relationship Id="rId4"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image" Target="../media/image-76-1.png"/><Relationship Id="rId2" Type="http://schemas.openxmlformats.org/officeDocument/2006/relationships/image" Target="../media/image-76-2.svg"/><Relationship Id="rId3" Type="http://schemas.openxmlformats.org/officeDocument/2006/relationships/slideLayout" Target="../slideLayouts/slideLayout5.xml"/><Relationship Id="rId4"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image" Target="../media/image-77-1.png"/><Relationship Id="rId2" Type="http://schemas.openxmlformats.org/officeDocument/2006/relationships/image" Target="../media/image-77-2.svg"/><Relationship Id="rId3" Type="http://schemas.openxmlformats.org/officeDocument/2006/relationships/slideLayout" Target="../slideLayouts/slideLayout5.xml"/><Relationship Id="rId4"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svg"/><Relationship Id="rId3" Type="http://schemas.openxmlformats.org/officeDocument/2006/relationships/slideLayout" Target="../slideLayouts/slideLayout5.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img"/><Relationship Id="rId2" Type="http://schemas.openxmlformats.org/officeDocument/2006/relationships/image" Target="../media/image-9-2.img"/><Relationship Id="rId3" Type="http://schemas.openxmlformats.org/officeDocument/2006/relationships/slideLayout" Target="../slideLayouts/slideLayout5.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1233488" y="1943100"/>
            <a:ext cx="6763703" cy="766763"/>
          </a:xfrm>
          <a:prstGeom prst="rect">
            <a:avLst/>
          </a:prstGeom>
          <a:noFill/>
          <a:ln/>
        </p:spPr>
        <p:txBody>
          <a:bodyPr wrap="square" rtlCol="0" anchor="b"/>
          <a:lstStyle/>
          <a:p>
            <a:pPr algn="ctr" indent="0" marL="0">
              <a:buNone/>
            </a:pPr>
            <a:r>
              <a:rPr lang="en-US" sz="3500" b="1" dirty="0">
                <a:solidFill>
                  <a:srgbClr val="42566D"/>
                </a:solidFill>
                <a:latin typeface="Noto Sans SC" pitchFamily="34" charset="0"/>
                <a:ea typeface="Noto Sans SC" pitchFamily="34" charset="-122"/>
                <a:cs typeface="Noto Sans SC" pitchFamily="34" charset="-120"/>
              </a:rPr>
              <a:t>Game design report</a:t>
            </a:r>
            <a:endParaRPr lang="en-US" sz="3500" dirty="0"/>
          </a:p>
        </p:txBody>
      </p:sp>
      <p:sp>
        <p:nvSpPr>
          <p:cNvPr id="3" name="Text 1"/>
          <p:cNvSpPr/>
          <p:nvPr/>
        </p:nvSpPr>
        <p:spPr>
          <a:xfrm>
            <a:off x="2319338" y="2781300"/>
            <a:ext cx="4601528" cy="428625"/>
          </a:xfrm>
          <a:prstGeom prst="rect">
            <a:avLst/>
          </a:prstGeom>
          <a:noFill/>
          <a:ln/>
        </p:spPr>
        <p:txBody>
          <a:bodyPr wrap="square" rtlCol="0" anchor="ctr"/>
          <a:lstStyle/>
          <a:p>
            <a:pPr algn="ctr" indent="0" marL="0">
              <a:buNone/>
            </a:pPr>
            <a:r>
              <a:rPr lang="en-US" sz="2100" dirty="0">
                <a:solidFill>
                  <a:srgbClr val="000000"/>
                </a:solidFill>
                <a:latin typeface="Noto Sans SC" pitchFamily="34" charset="0"/>
                <a:ea typeface="Noto Sans SC" pitchFamily="34" charset="-122"/>
                <a:cs typeface="Noto Sans SC" pitchFamily="34" charset="-120"/>
              </a:rPr>
              <a:t>game name: Seek to survive</a:t>
            </a:r>
            <a:endParaRPr lang="en-US" sz="2100" dirty="0"/>
          </a:p>
        </p:txBody>
      </p:sp>
      <p:sp>
        <p:nvSpPr>
          <p:cNvPr id="4" name="Text 2"/>
          <p:cNvSpPr/>
          <p:nvPr/>
        </p:nvSpPr>
        <p:spPr>
          <a:xfrm>
            <a:off x="2624138" y="3533775"/>
            <a:ext cx="1690688" cy="276225"/>
          </a:xfrm>
          <a:prstGeom prst="rect">
            <a:avLst/>
          </a:prstGeom>
          <a:noFill/>
          <a:ln/>
        </p:spPr>
        <p:txBody>
          <a:bodyPr wrap="square" rtlCol="0" anchor="ctr"/>
          <a:lstStyle/>
          <a:p>
            <a:pPr algn="ctr" indent="0" marL="0">
              <a:buNone/>
            </a:pPr>
            <a:r>
              <a:rPr lang="en-US" sz="1400" dirty="0">
                <a:solidFill>
                  <a:srgbClr val="000000"/>
                </a:solidFill>
                <a:latin typeface="Noto Sans SC" pitchFamily="34" charset="0"/>
                <a:ea typeface="Noto Sans SC" pitchFamily="34" charset="-122"/>
                <a:cs typeface="Noto Sans SC" pitchFamily="34" charset="-120"/>
              </a:rPr>
              <a:t>Long Liu</a:t>
            </a:r>
            <a:endParaRPr lang="en-US" sz="1400" dirty="0"/>
          </a:p>
        </p:txBody>
      </p:sp>
      <p:sp>
        <p:nvSpPr>
          <p:cNvPr id="5" name="Text 3"/>
          <p:cNvSpPr/>
          <p:nvPr/>
        </p:nvSpPr>
        <p:spPr>
          <a:xfrm>
            <a:off x="4833938" y="3533775"/>
            <a:ext cx="1690688" cy="276225"/>
          </a:xfrm>
          <a:prstGeom prst="rect">
            <a:avLst/>
          </a:prstGeom>
          <a:noFill/>
          <a:ln/>
        </p:spPr>
        <p:txBody>
          <a:bodyPr wrap="square" rtlCol="0" anchor="ctr"/>
          <a:lstStyle/>
          <a:p>
            <a:pPr algn="ctr" indent="0" marL="0">
              <a:buNone/>
            </a:pPr>
            <a:r>
              <a:rPr lang="en-US" sz="1400" dirty="0">
                <a:solidFill>
                  <a:srgbClr val="000000"/>
                </a:solidFill>
                <a:latin typeface="Noto Sans SC" pitchFamily="34" charset="0"/>
                <a:ea typeface="Noto Sans SC" pitchFamily="34" charset="-122"/>
                <a:cs typeface="Noto Sans SC" pitchFamily="34" charset="-120"/>
              </a:rPr>
              <a:t>2024-01-01</a:t>
            </a:r>
            <a:endParaRPr 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590550" y="285750"/>
            <a:ext cx="5076825" cy="552450"/>
          </a:xfrm>
          <a:prstGeom prst="rect">
            <a:avLst/>
          </a:prstGeom>
          <a:noFill/>
          <a:ln/>
        </p:spPr>
        <p:txBody>
          <a:bodyPr wrap="square" rtlCol="0" anchor="t"/>
          <a:lstStyle/>
          <a:p>
            <a:pPr indent="0" marL="0">
              <a:buNone/>
            </a:pPr>
            <a:r>
              <a:rPr lang="en-US" sz="2240" b="1" dirty="0">
                <a:solidFill>
                  <a:srgbClr val="000000"/>
                </a:solidFill>
                <a:latin typeface="Noto Sans SC" pitchFamily="34" charset="0"/>
                <a:ea typeface="Noto Sans SC" pitchFamily="34" charset="-122"/>
                <a:cs typeface="Noto Sans SC" pitchFamily="34" charset="-120"/>
              </a:rPr>
              <a:t>6 Project Scope</a:t>
            </a:r>
            <a:endParaRPr lang="en-US" sz="2240" dirty="0"/>
          </a:p>
        </p:txBody>
      </p:sp>
      <p:sp>
        <p:nvSpPr>
          <p:cNvPr id="4" name="Text 1"/>
          <p:cNvSpPr/>
          <p:nvPr/>
        </p:nvSpPr>
        <p:spPr>
          <a:xfrm>
            <a:off x="585788" y="1704975"/>
            <a:ext cx="1257300" cy="1438275"/>
          </a:xfrm>
          <a:prstGeom prst="rect">
            <a:avLst/>
          </a:prstGeom>
          <a:noFill/>
          <a:ln/>
        </p:spPr>
        <p:txBody>
          <a:bodyPr wrap="square" rtlCol="0" anchor="t"/>
          <a:lstStyle/>
          <a:p>
            <a:pPr algn="ctr" indent="0" marL="0">
              <a:lnSpc>
                <a:spcPct val="150000"/>
              </a:lnSpc>
              <a:buNone/>
            </a:pPr>
            <a:r>
              <a:rPr lang="en-US" sz="1470" dirty="0">
                <a:solidFill>
                  <a:srgbClr val="383838"/>
                </a:solidFill>
                <a:latin typeface="Noto Sans SC" pitchFamily="34" charset="0"/>
                <a:ea typeface="Noto Sans SC" pitchFamily="34" charset="-122"/>
                <a:cs typeface="Noto Sans SC" pitchFamily="34" charset="-120"/>
              </a:rPr>
              <a:t>1.6.1. Number of Location</a:t>
            </a:r>
            <a:endParaRPr lang="en-US" sz="1470" dirty="0"/>
          </a:p>
        </p:txBody>
      </p:sp>
      <p:sp>
        <p:nvSpPr>
          <p:cNvPr id="5" name="Text 2"/>
          <p:cNvSpPr/>
          <p:nvPr/>
        </p:nvSpPr>
        <p:spPr>
          <a:xfrm>
            <a:off x="2266950" y="1704975"/>
            <a:ext cx="1257300" cy="1438275"/>
          </a:xfrm>
          <a:prstGeom prst="rect">
            <a:avLst/>
          </a:prstGeom>
          <a:noFill/>
          <a:ln/>
        </p:spPr>
        <p:txBody>
          <a:bodyPr wrap="square" rtlCol="0" anchor="t"/>
          <a:lstStyle/>
          <a:p>
            <a:pPr algn="ctr" indent="0" marL="0">
              <a:lnSpc>
                <a:spcPct val="150000"/>
              </a:lnSpc>
              <a:buNone/>
            </a:pPr>
            <a:r>
              <a:rPr lang="en-US" sz="1470" dirty="0">
                <a:solidFill>
                  <a:srgbClr val="383838"/>
                </a:solidFill>
                <a:latin typeface="Noto Sans SC" pitchFamily="34" charset="0"/>
                <a:ea typeface="Noto Sans SC" pitchFamily="34" charset="-122"/>
                <a:cs typeface="Noto Sans SC" pitchFamily="34" charset="-120"/>
              </a:rPr>
              <a:t>1.6.2. Number of Enemies</a:t>
            </a:r>
            <a:endParaRPr lang="en-US" sz="1470" dirty="0"/>
          </a:p>
        </p:txBody>
      </p:sp>
      <p:sp>
        <p:nvSpPr>
          <p:cNvPr id="6" name="Text 3"/>
          <p:cNvSpPr/>
          <p:nvPr/>
        </p:nvSpPr>
        <p:spPr>
          <a:xfrm>
            <a:off x="3943350" y="1704975"/>
            <a:ext cx="1257300" cy="1438275"/>
          </a:xfrm>
          <a:prstGeom prst="rect">
            <a:avLst/>
          </a:prstGeom>
          <a:noFill/>
          <a:ln/>
        </p:spPr>
        <p:txBody>
          <a:bodyPr wrap="square" rtlCol="0" anchor="t"/>
          <a:lstStyle/>
          <a:p>
            <a:pPr algn="ctr" indent="0" marL="0">
              <a:lnSpc>
                <a:spcPct val="150000"/>
              </a:lnSpc>
              <a:buNone/>
            </a:pPr>
            <a:r>
              <a:rPr lang="en-US" sz="1470" dirty="0">
                <a:solidFill>
                  <a:srgbClr val="383838"/>
                </a:solidFill>
                <a:latin typeface="Noto Sans SC" pitchFamily="34" charset="0"/>
                <a:ea typeface="Noto Sans SC" pitchFamily="34" charset="-122"/>
                <a:cs typeface="Noto Sans SC" pitchFamily="34" charset="-120"/>
              </a:rPr>
              <a:t>1.6.3. Number of Buildings</a:t>
            </a:r>
            <a:endParaRPr lang="en-US" sz="1470" dirty="0"/>
          </a:p>
        </p:txBody>
      </p:sp>
      <p:sp>
        <p:nvSpPr>
          <p:cNvPr id="7" name="Text 4"/>
          <p:cNvSpPr/>
          <p:nvPr/>
        </p:nvSpPr>
        <p:spPr>
          <a:xfrm>
            <a:off x="5629275" y="1704975"/>
            <a:ext cx="1257300" cy="1438275"/>
          </a:xfrm>
          <a:prstGeom prst="rect">
            <a:avLst/>
          </a:prstGeom>
          <a:noFill/>
          <a:ln/>
        </p:spPr>
        <p:txBody>
          <a:bodyPr wrap="square" rtlCol="0" anchor="t"/>
          <a:lstStyle/>
          <a:p>
            <a:pPr algn="ctr" indent="0" marL="0">
              <a:lnSpc>
                <a:spcPct val="150000"/>
              </a:lnSpc>
              <a:buNone/>
            </a:pPr>
            <a:r>
              <a:rPr lang="en-US" sz="1470" dirty="0">
                <a:solidFill>
                  <a:srgbClr val="383838"/>
                </a:solidFill>
                <a:latin typeface="Noto Sans SC" pitchFamily="34" charset="0"/>
                <a:ea typeface="Noto Sans SC" pitchFamily="34" charset="-122"/>
                <a:cs typeface="Noto Sans SC" pitchFamily="34" charset="-120"/>
              </a:rPr>
              <a:t>1.6.4. Types of non-Player Character (NPC)</a:t>
            </a:r>
            <a:endParaRPr lang="en-US" sz="1470" dirty="0"/>
          </a:p>
        </p:txBody>
      </p:sp>
      <p:sp>
        <p:nvSpPr>
          <p:cNvPr id="8" name="Text 5"/>
          <p:cNvSpPr/>
          <p:nvPr/>
        </p:nvSpPr>
        <p:spPr>
          <a:xfrm>
            <a:off x="7315200" y="1704975"/>
            <a:ext cx="1257300" cy="1438275"/>
          </a:xfrm>
          <a:prstGeom prst="rect">
            <a:avLst/>
          </a:prstGeom>
          <a:noFill/>
          <a:ln/>
        </p:spPr>
        <p:txBody>
          <a:bodyPr wrap="square" rtlCol="0" anchor="t"/>
          <a:lstStyle/>
          <a:p>
            <a:pPr algn="ctr" indent="0" marL="0">
              <a:lnSpc>
                <a:spcPct val="150000"/>
              </a:lnSpc>
              <a:buNone/>
            </a:pPr>
            <a:r>
              <a:rPr lang="en-US" sz="1470" dirty="0">
                <a:solidFill>
                  <a:srgbClr val="383838"/>
                </a:solidFill>
                <a:latin typeface="Noto Sans SC" pitchFamily="34" charset="0"/>
                <a:ea typeface="Noto Sans SC" pitchFamily="34" charset="-122"/>
                <a:cs typeface="Noto Sans SC" pitchFamily="34" charset="-120"/>
              </a:rPr>
              <a:t>1.6.5. Description of Player</a:t>
            </a:r>
            <a:endParaRPr lang="en-US" sz="147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62000" y="528638"/>
            <a:ext cx="7806690" cy="552450"/>
          </a:xfrm>
          <a:prstGeom prst="rect">
            <a:avLst/>
          </a:prstGeom>
          <a:noFill/>
          <a:ln/>
        </p:spPr>
        <p:txBody>
          <a:bodyPr wrap="square" rtlCol="0" anchor="ctr"/>
          <a:lstStyle/>
          <a:p>
            <a:pPr algn="l" indent="0" marL="0">
              <a:buNone/>
            </a:pPr>
            <a:r>
              <a:rPr lang="en-US" sz="2660" b="1" dirty="0">
                <a:solidFill>
                  <a:srgbClr val="648686"/>
                </a:solidFill>
                <a:latin typeface="Noto Sans SC" pitchFamily="34" charset="0"/>
                <a:ea typeface="Noto Sans SC" pitchFamily="34" charset="-122"/>
                <a:cs typeface="Noto Sans SC" pitchFamily="34" charset="-120"/>
              </a:rPr>
              <a:t>1.6.1. Number of Location</a:t>
            </a:r>
            <a:endParaRPr lang="en-US" sz="2660" dirty="0"/>
          </a:p>
        </p:txBody>
      </p:sp>
      <p:sp>
        <p:nvSpPr>
          <p:cNvPr id="3" name="Text 1"/>
          <p:cNvSpPr/>
          <p:nvPr/>
        </p:nvSpPr>
        <p:spPr>
          <a:xfrm>
            <a:off x="762000" y="1228725"/>
            <a:ext cx="3786188" cy="3452813"/>
          </a:xfrm>
          <a:prstGeom prst="rect">
            <a:avLst/>
          </a:prstGeom>
          <a:noFill/>
          <a:ln/>
        </p:spPr>
        <p:txBody>
          <a:bodyPr wrap="square" rtlCol="0" anchor="t"/>
          <a:lstStyle/>
          <a:p>
            <a:pPr algn="l" marL="342900" indent="-342900">
              <a:lnSpc>
                <a:spcPct val="150000"/>
              </a:lnSpc>
              <a:buSzPct val="100000"/>
              <a:buChar char="•"/>
            </a:pPr>
            <a:r>
              <a:rPr lang="en-US" sz="1050" dirty="0">
                <a:solidFill>
                  <a:srgbClr val="000000"/>
                </a:solidFill>
                <a:latin typeface="Noto Sans SC" pitchFamily="34" charset="0"/>
                <a:ea typeface="Noto Sans SC" pitchFamily="34" charset="-122"/>
                <a:cs typeface="Noto Sans SC" pitchFamily="34" charset="-120"/>
              </a:rPr>
              <a:t>Player and enemies will belong to an only one map. Player and base will appear on the centre of the map, and enemy nests will appear on the two ends of the map. Some broken buildings or hidden buildings will appear in the space between the base and the nests. Player can repair these broken buildings to get some annexes. These annexes can support some extra functions.</a:t>
            </a:r>
            <a:endParaRPr lang="en-US" sz="1050" dirty="0"/>
          </a:p>
          <a:p>
            <a:pPr algn="l" marL="342900" indent="-342900">
              <a:lnSpc>
                <a:spcPct val="150000"/>
              </a:lnSpc>
              <a:buSzPct val="100000"/>
              <a:buChar char="•"/>
            </a:pPr>
            <a:r>
              <a:rPr lang="en-US" sz="1050" b="1" dirty="0">
                <a:solidFill>
                  <a:srgbClr val="000000"/>
                </a:solidFill>
                <a:latin typeface="Noto Sans SC" pitchFamily="34" charset="0"/>
                <a:ea typeface="Noto Sans SC" pitchFamily="34" charset="-122"/>
                <a:cs typeface="Noto Sans SC" pitchFamily="34" charset="-120"/>
              </a:rPr>
              <a:t>Annexe</a:t>
            </a:r>
            <a:pPr algn="l" indent="0" marL="0">
              <a:lnSpc>
                <a:spcPct val="150000"/>
              </a:lnSpc>
              <a:buNone/>
            </a:pPr>
            <a:r>
              <a:rPr lang="en-US" sz="1050" dirty="0">
                <a:solidFill>
                  <a:srgbClr val="000000"/>
                </a:solidFill>
                <a:latin typeface="Noto Sans SC" pitchFamily="34" charset="0"/>
                <a:ea typeface="Noto Sans SC" pitchFamily="34" charset="-122"/>
                <a:cs typeface="Noto Sans SC" pitchFamily="34" charset="-120"/>
              </a:rPr>
              <a:t>：</a:t>
            </a:r>
            <a:br/>
            <a:pPr algn="l" indent="0" marL="0">
              <a:lnSpc>
                <a:spcPct val="150000"/>
              </a:lnSpc>
              <a:buNone/>
            </a:pPr>
            <a:r>
              <a:rPr lang="en-US" sz="1050" dirty="0">
                <a:solidFill>
                  <a:srgbClr val="000000"/>
                </a:solidFill>
                <a:latin typeface="Noto Sans SC" pitchFamily="34" charset="0"/>
                <a:ea typeface="Noto Sans SC" pitchFamily="34" charset="-122"/>
                <a:cs typeface="Noto Sans SC" pitchFamily="34" charset="-120"/>
              </a:rPr>
              <a:t>a building that is added to, or is near, a larger one and that provides extra living or work space.</a:t>
            </a:r>
            <a:endParaRPr lang="en-US" sz="1050" dirty="0"/>
          </a:p>
          <a:p>
            <a:pPr algn="l" marL="342900" indent="-342900">
              <a:lnSpc>
                <a:spcPct val="150000"/>
              </a:lnSpc>
              <a:buSzPct val="100000"/>
              <a:buChar char="•"/>
            </a:pPr>
            <a:r>
              <a:rPr lang="en-US" sz="1050" dirty="0">
                <a:solidFill>
                  <a:srgbClr val="000000"/>
                </a:solidFill>
                <a:latin typeface="Noto Sans SC" pitchFamily="34" charset="0"/>
                <a:ea typeface="Noto Sans SC" pitchFamily="34" charset="-122"/>
                <a:cs typeface="Noto Sans SC" pitchFamily="34" charset="-120"/>
              </a:rPr>
              <a:t>Fig1.3 Left half map</a:t>
            </a:r>
            <a:endParaRPr lang="en-US" sz="1050" dirty="0"/>
          </a:p>
          <a:p>
            <a:pPr algn="l" marL="342900" indent="-342900">
              <a:lnSpc>
                <a:spcPct val="150000"/>
              </a:lnSpc>
              <a:buSzPct val="100000"/>
              <a:buChar char="•"/>
            </a:pPr>
            <a:r>
              <a:rPr lang="en-US" sz="1050" dirty="0">
                <a:solidFill>
                  <a:srgbClr val="000000"/>
                </a:solidFill>
                <a:latin typeface="Noto Sans SC" pitchFamily="34" charset="0"/>
                <a:ea typeface="Noto Sans SC" pitchFamily="34" charset="-122"/>
                <a:cs typeface="Noto Sans SC" pitchFamily="34" charset="-120"/>
              </a:rPr>
              <a:t>Fig1.4 Right half map</a:t>
            </a:r>
            <a:endParaRPr lang="en-US" sz="1050" dirty="0"/>
          </a:p>
        </p:txBody>
      </p:sp>
      <p:pic>
        <p:nvPicPr>
          <p:cNvPr id="4" name="Image 0" descr="https://assets.mindshow.fun/file/7205578/20240101172434_bxmv.jpg?x-oss-process=style/img">    </p:cNvPr>
          <p:cNvPicPr>
            <a:picLocks noChangeAspect="1"/>
          </p:cNvPicPr>
          <p:nvPr/>
        </p:nvPicPr>
        <p:blipFill>
          <a:blip r:embed="rId1"/>
          <a:stretch>
            <a:fillRect/>
          </a:stretch>
        </p:blipFill>
        <p:spPr>
          <a:xfrm>
            <a:off x="4691063" y="1228725"/>
            <a:ext cx="2724150" cy="1704975"/>
          </a:xfrm>
          <a:prstGeom prst="rect">
            <a:avLst/>
          </a:prstGeom>
        </p:spPr>
      </p:pic>
      <p:pic>
        <p:nvPicPr>
          <p:cNvPr id="5" name="Image 1" descr="https://assets.mindshow.fun/file/7205578/20240101172434_tlcy.jpg?x-oss-process=style/img">    </p:cNvPr>
          <p:cNvPicPr>
            <a:picLocks noChangeAspect="1"/>
          </p:cNvPicPr>
          <p:nvPr/>
        </p:nvPicPr>
        <p:blipFill>
          <a:blip r:embed="rId2"/>
          <a:stretch>
            <a:fillRect/>
          </a:stretch>
        </p:blipFill>
        <p:spPr>
          <a:xfrm>
            <a:off x="4691063" y="2981325"/>
            <a:ext cx="2724150" cy="17049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62000" y="528638"/>
            <a:ext cx="7806690" cy="552450"/>
          </a:xfrm>
          <a:prstGeom prst="rect">
            <a:avLst/>
          </a:prstGeom>
          <a:noFill/>
          <a:ln/>
        </p:spPr>
        <p:txBody>
          <a:bodyPr wrap="square" rtlCol="0" anchor="ctr"/>
          <a:lstStyle/>
          <a:p>
            <a:pPr algn="l" indent="0" marL="0">
              <a:buNone/>
            </a:pPr>
            <a:r>
              <a:rPr lang="en-US" sz="2660" b="1" dirty="0">
                <a:solidFill>
                  <a:srgbClr val="648686"/>
                </a:solidFill>
                <a:latin typeface="Noto Sans SC" pitchFamily="34" charset="0"/>
                <a:ea typeface="Noto Sans SC" pitchFamily="34" charset="-122"/>
                <a:cs typeface="Noto Sans SC" pitchFamily="34" charset="-120"/>
              </a:rPr>
              <a:t>1.6.2. Number of Enemies</a:t>
            </a:r>
            <a:endParaRPr lang="en-US" sz="2660" dirty="0"/>
          </a:p>
        </p:txBody>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95022" y="1228725"/>
            <a:ext cx="7449207" cy="3333750"/>
          </a:xfrm>
          <a:prstGeom prst="rect">
            <a:avLst/>
          </a:prstGeom>
        </p:spPr>
      </p:pic>
      <p:sp>
        <p:nvSpPr>
          <p:cNvPr id="4" name="Text 1"/>
          <p:cNvSpPr/>
          <p:nvPr/>
        </p:nvSpPr>
        <p:spPr>
          <a:xfrm>
            <a:off x="2665358" y="1688553"/>
            <a:ext cx="5458153" cy="1034612"/>
          </a:xfrm>
          <a:prstGeom prst="rect">
            <a:avLst/>
          </a:prstGeom>
          <a:noFill/>
          <a:ln/>
        </p:spPr>
        <p:txBody>
          <a:bodyPr wrap="square" rtlCol="0" anchor="t"/>
          <a:lstStyle/>
          <a:p>
            <a:pPr algn="l" indent="0" marL="0">
              <a:lnSpc>
                <a:spcPct val="150000"/>
              </a:lnSpc>
              <a:buNone/>
            </a:pPr>
            <a:r>
              <a:rPr lang="en-US" sz="1217" dirty="0">
                <a:solidFill>
                  <a:srgbClr val="383838"/>
                </a:solidFill>
                <a:latin typeface="Noto Sans SC" pitchFamily="34" charset="0"/>
                <a:ea typeface="Noto Sans SC" pitchFamily="34" charset="-122"/>
                <a:cs typeface="Noto Sans SC" pitchFamily="34" charset="-120"/>
              </a:rPr>
              <a:t>There will be three kinds of enemies.</a:t>
            </a:r>
            <a:endParaRPr lang="en-US" sz="1217" dirty="0"/>
          </a:p>
        </p:txBody>
      </p:sp>
      <p:sp>
        <p:nvSpPr>
          <p:cNvPr id="5" name="Text 2"/>
          <p:cNvSpPr/>
          <p:nvPr/>
        </p:nvSpPr>
        <p:spPr>
          <a:xfrm>
            <a:off x="2665358" y="3104822"/>
            <a:ext cx="5458153" cy="1034612"/>
          </a:xfrm>
          <a:prstGeom prst="rect">
            <a:avLst/>
          </a:prstGeom>
          <a:noFill/>
          <a:ln/>
        </p:spPr>
        <p:txBody>
          <a:bodyPr wrap="square" rtlCol="0" anchor="t"/>
          <a:lstStyle/>
          <a:p>
            <a:pPr algn="l" indent="0" marL="0">
              <a:lnSpc>
                <a:spcPct val="150000"/>
              </a:lnSpc>
              <a:buNone/>
            </a:pPr>
            <a:r>
              <a:rPr lang="en-US" sz="1217" dirty="0">
                <a:solidFill>
                  <a:srgbClr val="383838"/>
                </a:solidFill>
                <a:latin typeface="Noto Sans SC" pitchFamily="34" charset="0"/>
                <a:ea typeface="Noto Sans SC" pitchFamily="34" charset="-122"/>
                <a:cs typeface="Noto Sans SC" pitchFamily="34" charset="-120"/>
              </a:rPr>
              <a:t>All enemies come from nest.</a:t>
            </a:r>
            <a:endParaRPr lang="en-US" sz="1217"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395288" y="423862"/>
            <a:ext cx="8358188" cy="552450"/>
          </a:xfrm>
          <a:prstGeom prst="rect">
            <a:avLst/>
          </a:prstGeom>
          <a:noFill/>
          <a:ln/>
        </p:spPr>
        <p:txBody>
          <a:bodyPr wrap="square" rtlCol="0" anchor="t"/>
          <a:lstStyle/>
          <a:p>
            <a:pPr algn="ctr" indent="0" marL="0">
              <a:buNone/>
            </a:pPr>
            <a:r>
              <a:rPr lang="en-US" sz="2240" b="1" dirty="0">
                <a:solidFill>
                  <a:srgbClr val="648686"/>
                </a:solidFill>
                <a:latin typeface="Noto Sans SC" pitchFamily="34" charset="0"/>
                <a:ea typeface="Noto Sans SC" pitchFamily="34" charset="-122"/>
                <a:cs typeface="Noto Sans SC" pitchFamily="34" charset="-120"/>
              </a:rPr>
              <a:t>There will be three kinds of enemies.</a:t>
            </a:r>
            <a:endParaRPr lang="en-US" sz="2240" dirty="0"/>
          </a:p>
        </p:txBody>
      </p:sp>
      <p:sp>
        <p:nvSpPr>
          <p:cNvPr id="4" name="Text 1"/>
          <p:cNvSpPr/>
          <p:nvPr/>
        </p:nvSpPr>
        <p:spPr>
          <a:xfrm>
            <a:off x="1247775" y="2185988"/>
            <a:ext cx="1609725" cy="276225"/>
          </a:xfrm>
          <a:prstGeom prst="rect">
            <a:avLst/>
          </a:prstGeom>
          <a:noFill/>
          <a:ln/>
        </p:spPr>
        <p:txBody>
          <a:bodyPr wrap="square" rtlCol="0" anchor="t"/>
          <a:lstStyle/>
          <a:p>
            <a:pPr algn="ctr" indent="0" marL="0">
              <a:lnSpc>
                <a:spcPct val="150000"/>
              </a:lnSpc>
              <a:buNone/>
            </a:pPr>
            <a:endParaRPr lang="en-US" sz="1400" dirty="0"/>
          </a:p>
        </p:txBody>
      </p:sp>
      <p:sp>
        <p:nvSpPr>
          <p:cNvPr id="5" name="Text 2"/>
          <p:cNvSpPr/>
          <p:nvPr/>
        </p:nvSpPr>
        <p:spPr>
          <a:xfrm>
            <a:off x="1152525" y="2628900"/>
            <a:ext cx="1809750" cy="1643062"/>
          </a:xfrm>
          <a:prstGeom prst="rect">
            <a:avLst/>
          </a:prstGeom>
          <a:noFill/>
          <a:ln/>
        </p:spPr>
        <p:txBody>
          <a:bodyPr wrap="square" rtlCol="0" anchor="t"/>
          <a:lstStyle/>
          <a:p>
            <a:pPr algn="ctr" indent="0" marL="0">
              <a:lnSpc>
                <a:spcPct val="150000"/>
              </a:lnSpc>
              <a:buNone/>
            </a:pPr>
            <a:r>
              <a:rPr lang="en-US" sz="1400" dirty="0">
                <a:solidFill>
                  <a:srgbClr val="000000"/>
                </a:solidFill>
                <a:latin typeface="Noto Sans SC" pitchFamily="34" charset="0"/>
                <a:ea typeface="Noto Sans SC" pitchFamily="34" charset="-122"/>
                <a:cs typeface="Noto Sans SC" pitchFamily="34" charset="-120"/>
              </a:rPr>
              <a:t>Crawler: attack from above, low health, fast speed , medium attack power</a:t>
            </a:r>
            <a:endParaRPr lang="en-US" sz="1400" dirty="0"/>
          </a:p>
        </p:txBody>
      </p:sp>
      <p:sp>
        <p:nvSpPr>
          <p:cNvPr id="6" name="Text 3"/>
          <p:cNvSpPr/>
          <p:nvPr/>
        </p:nvSpPr>
        <p:spPr>
          <a:xfrm>
            <a:off x="3767137" y="2185988"/>
            <a:ext cx="1609725" cy="276225"/>
          </a:xfrm>
          <a:prstGeom prst="rect">
            <a:avLst/>
          </a:prstGeom>
          <a:noFill/>
          <a:ln/>
        </p:spPr>
        <p:txBody>
          <a:bodyPr wrap="square" rtlCol="0" anchor="t"/>
          <a:lstStyle/>
          <a:p>
            <a:pPr algn="ctr" indent="0" marL="0">
              <a:lnSpc>
                <a:spcPct val="150000"/>
              </a:lnSpc>
              <a:buNone/>
            </a:pPr>
            <a:endParaRPr lang="en-US" sz="1400" dirty="0"/>
          </a:p>
        </p:txBody>
      </p:sp>
      <p:sp>
        <p:nvSpPr>
          <p:cNvPr id="7" name="Text 4"/>
          <p:cNvSpPr/>
          <p:nvPr/>
        </p:nvSpPr>
        <p:spPr>
          <a:xfrm>
            <a:off x="3667125" y="2628900"/>
            <a:ext cx="1809750" cy="1643062"/>
          </a:xfrm>
          <a:prstGeom prst="rect">
            <a:avLst/>
          </a:prstGeom>
          <a:noFill/>
          <a:ln/>
        </p:spPr>
        <p:txBody>
          <a:bodyPr wrap="square" rtlCol="0" anchor="t"/>
          <a:lstStyle/>
          <a:p>
            <a:pPr algn="ctr" indent="0" marL="0">
              <a:lnSpc>
                <a:spcPct val="150000"/>
              </a:lnSpc>
              <a:buNone/>
            </a:pPr>
            <a:r>
              <a:rPr lang="en-US" sz="1400" dirty="0">
                <a:solidFill>
                  <a:srgbClr val="000000"/>
                </a:solidFill>
                <a:latin typeface="Noto Sans SC" pitchFamily="34" charset="0"/>
                <a:ea typeface="Noto Sans SC" pitchFamily="34" charset="-122"/>
                <a:cs typeface="Noto Sans SC" pitchFamily="34" charset="-120"/>
              </a:rPr>
              <a:t>Attacker: attack from frontal, medium heath, medium speed ,medium power</a:t>
            </a:r>
            <a:endParaRPr lang="en-US" sz="1400" dirty="0"/>
          </a:p>
        </p:txBody>
      </p:sp>
      <p:sp>
        <p:nvSpPr>
          <p:cNvPr id="8" name="Text 5"/>
          <p:cNvSpPr/>
          <p:nvPr/>
        </p:nvSpPr>
        <p:spPr>
          <a:xfrm>
            <a:off x="6286500" y="2185988"/>
            <a:ext cx="1609725" cy="276225"/>
          </a:xfrm>
          <a:prstGeom prst="rect">
            <a:avLst/>
          </a:prstGeom>
          <a:noFill/>
          <a:ln/>
        </p:spPr>
        <p:txBody>
          <a:bodyPr wrap="square" rtlCol="0" anchor="t"/>
          <a:lstStyle/>
          <a:p>
            <a:pPr algn="ctr" indent="0" marL="0">
              <a:lnSpc>
                <a:spcPct val="150000"/>
              </a:lnSpc>
              <a:buNone/>
            </a:pPr>
            <a:endParaRPr lang="en-US" sz="1400" dirty="0"/>
          </a:p>
        </p:txBody>
      </p:sp>
      <p:sp>
        <p:nvSpPr>
          <p:cNvPr id="9" name="Text 6"/>
          <p:cNvSpPr/>
          <p:nvPr/>
        </p:nvSpPr>
        <p:spPr>
          <a:xfrm>
            <a:off x="6181725" y="2628900"/>
            <a:ext cx="1809750" cy="1643062"/>
          </a:xfrm>
          <a:prstGeom prst="rect">
            <a:avLst/>
          </a:prstGeom>
          <a:noFill/>
          <a:ln/>
        </p:spPr>
        <p:txBody>
          <a:bodyPr wrap="square" rtlCol="0" anchor="t"/>
          <a:lstStyle/>
          <a:p>
            <a:pPr algn="ctr" indent="0" marL="0">
              <a:lnSpc>
                <a:spcPct val="150000"/>
              </a:lnSpc>
              <a:buNone/>
            </a:pPr>
            <a:r>
              <a:rPr lang="en-US" sz="1400" dirty="0">
                <a:solidFill>
                  <a:srgbClr val="000000"/>
                </a:solidFill>
                <a:latin typeface="Noto Sans SC" pitchFamily="34" charset="0"/>
                <a:ea typeface="Noto Sans SC" pitchFamily="34" charset="-122"/>
                <a:cs typeface="Noto Sans SC" pitchFamily="34" charset="-120"/>
              </a:rPr>
              <a:t>Thrower: range attack, low heath medium speed, medium attack power</a:t>
            </a:r>
            <a:endParaRPr lang="en-US" sz="1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2166937" y="914400"/>
            <a:ext cx="4452938" cy="590550"/>
          </a:xfrm>
          <a:prstGeom prst="rect">
            <a:avLst/>
          </a:prstGeom>
          <a:noFill/>
          <a:ln/>
        </p:spPr>
        <p:txBody>
          <a:bodyPr wrap="square" rtlCol="0" anchor="ctr"/>
          <a:lstStyle/>
          <a:p>
            <a:pPr indent="0" marL="0">
              <a:buNone/>
            </a:pPr>
            <a:r>
              <a:rPr lang="en-US" sz="2380" b="1" dirty="0">
                <a:solidFill>
                  <a:srgbClr val="383838"/>
                </a:solidFill>
                <a:latin typeface="Noto Sans SC" pitchFamily="34" charset="0"/>
                <a:ea typeface="Noto Sans SC" pitchFamily="34" charset="-122"/>
                <a:cs typeface="Noto Sans SC" pitchFamily="34" charset="-120"/>
              </a:rPr>
              <a:t>1.6.3. Number of Buildings</a:t>
            </a:r>
            <a:endParaRPr lang="en-US" sz="2380" dirty="0"/>
          </a:p>
        </p:txBody>
      </p:sp>
      <p:sp>
        <p:nvSpPr>
          <p:cNvPr id="4" name="Text 1"/>
          <p:cNvSpPr/>
          <p:nvPr/>
        </p:nvSpPr>
        <p:spPr>
          <a:xfrm>
            <a:off x="1223963" y="2414588"/>
            <a:ext cx="6691313" cy="1481138"/>
          </a:xfrm>
          <a:prstGeom prst="rect">
            <a:avLst/>
          </a:prstGeom>
          <a:noFill/>
          <a:ln/>
        </p:spPr>
        <p:txBody>
          <a:bodyPr wrap="square" rtlCol="0" anchor="t"/>
          <a:lstStyle/>
          <a:p>
            <a:pPr algn="l" indent="0" marL="0">
              <a:lnSpc>
                <a:spcPct val="150000"/>
              </a:lnSpc>
              <a:buNone/>
            </a:pPr>
            <a:r>
              <a:rPr lang="en-US" sz="1330" dirty="0">
                <a:solidFill>
                  <a:srgbClr val="FFFFFF"/>
                </a:solidFill>
                <a:latin typeface="Noto Sans SC" pitchFamily="34" charset="0"/>
                <a:ea typeface="Noto Sans SC" pitchFamily="34" charset="-122"/>
                <a:cs typeface="Noto Sans SC" pitchFamily="34" charset="-120"/>
              </a:rPr>
              <a:t>Base location: 1 base, 2 nests
</a:t>
            </a:r>
            <a:endParaRPr lang="en-US" sz="1330" dirty="0"/>
          </a:p>
          <a:p>
            <a:pPr algn="l" indent="0" marL="0">
              <a:lnSpc>
                <a:spcPct val="150000"/>
              </a:lnSpc>
              <a:buNone/>
            </a:pPr>
            <a:r>
              <a:rPr lang="en-US" sz="1330" dirty="0">
                <a:solidFill>
                  <a:srgbClr val="FFFFFF"/>
                </a:solidFill>
                <a:latin typeface="Noto Sans SC" pitchFamily="34" charset="0"/>
                <a:ea typeface="Noto Sans SC" pitchFamily="34" charset="-122"/>
                <a:cs typeface="Noto Sans SC" pitchFamily="34" charset="-120"/>
              </a:rPr>
              <a:t>Annexe types:
</a:t>
            </a:r>
            <a:endParaRPr lang="en-US" sz="1330" dirty="0"/>
          </a:p>
          <a:p>
            <a:pPr algn="l" indent="0" marL="0">
              <a:lnSpc>
                <a:spcPct val="150000"/>
              </a:lnSpc>
              <a:buNone/>
            </a:pPr>
            <a:r>
              <a:rPr lang="en-US" sz="1330" dirty="0">
                <a:solidFill>
                  <a:srgbClr val="FFFFFF"/>
                </a:solidFill>
                <a:latin typeface="Noto Sans SC" pitchFamily="34" charset="0"/>
                <a:ea typeface="Noto Sans SC" pitchFamily="34" charset="-122"/>
                <a:cs typeface="Noto Sans SC" pitchFamily="34" charset="-120"/>
              </a:rPr>
              <a:t>1.6.3.1 Details of Buildings</a:t>
            </a:r>
            <a:endParaRPr lang="en-US" sz="133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809625" y="881063"/>
            <a:ext cx="3652838" cy="676275"/>
          </a:xfrm>
          <a:prstGeom prst="rect">
            <a:avLst/>
          </a:prstGeom>
          <a:noFill/>
          <a:ln/>
        </p:spPr>
        <p:txBody>
          <a:bodyPr wrap="square" rtlCol="0" anchor="t"/>
          <a:lstStyle/>
          <a:p>
            <a:pPr indent="0" marL="0">
              <a:buNone/>
            </a:pPr>
            <a:r>
              <a:rPr lang="en-US" sz="2800" b="1" dirty="0">
                <a:solidFill>
                  <a:srgbClr val="383838"/>
                </a:solidFill>
                <a:latin typeface="Noto Sans SC" pitchFamily="34" charset="0"/>
                <a:ea typeface="Noto Sans SC" pitchFamily="34" charset="-122"/>
                <a:cs typeface="Noto Sans SC" pitchFamily="34" charset="-120"/>
              </a:rPr>
              <a:t>Annexe types:</a:t>
            </a:r>
            <a:endParaRPr lang="en-US" sz="2800" dirty="0"/>
          </a:p>
        </p:txBody>
      </p:sp>
      <p:sp>
        <p:nvSpPr>
          <p:cNvPr id="4" name="Text 1"/>
          <p:cNvSpPr/>
          <p:nvPr/>
        </p:nvSpPr>
        <p:spPr>
          <a:xfrm>
            <a:off x="809625" y="1704975"/>
            <a:ext cx="3652838" cy="2976563"/>
          </a:xfrm>
          <a:prstGeom prst="rect">
            <a:avLst/>
          </a:prstGeom>
          <a:noFill/>
          <a:ln/>
        </p:spPr>
        <p:txBody>
          <a:bodyPr wrap="square" rtlCol="0" anchor="t"/>
          <a:lstStyle/>
          <a:p>
            <a:pPr algn="l" indent="0" marL="0">
              <a:lnSpc>
                <a:spcPct val="150000"/>
              </a:lnSpc>
              <a:buNone/>
            </a:pPr>
            <a:r>
              <a:rPr lang="en-US" sz="1400" dirty="0">
                <a:solidFill>
                  <a:srgbClr val="383838"/>
                </a:solidFill>
                <a:latin typeface="Noto Sans SC" pitchFamily="34" charset="0"/>
                <a:ea typeface="Noto Sans SC" pitchFamily="34" charset="-122"/>
                <a:cs typeface="Noto Sans SC" pitchFamily="34" charset="-120"/>
              </a:rPr>
              <a:t>6 wall building points
</a:t>
            </a:r>
            <a:endParaRPr lang="en-US" sz="1400" dirty="0"/>
          </a:p>
          <a:p>
            <a:pPr algn="l" indent="0" marL="0">
              <a:lnSpc>
                <a:spcPct val="150000"/>
              </a:lnSpc>
              <a:buNone/>
            </a:pPr>
            <a:r>
              <a:rPr lang="en-US" sz="1400" dirty="0">
                <a:solidFill>
                  <a:srgbClr val="383838"/>
                </a:solidFill>
                <a:latin typeface="Noto Sans SC" pitchFamily="34" charset="0"/>
                <a:ea typeface="Noto Sans SC" pitchFamily="34" charset="-122"/>
                <a:cs typeface="Noto Sans SC" pitchFamily="34" charset="-120"/>
              </a:rPr>
              <a:t>3 kinds of tool rooms
</a:t>
            </a:r>
            <a:endParaRPr lang="en-US" sz="1400" dirty="0"/>
          </a:p>
          <a:p>
            <a:pPr algn="l" indent="0" marL="0">
              <a:lnSpc>
                <a:spcPct val="150000"/>
              </a:lnSpc>
              <a:buNone/>
            </a:pPr>
            <a:r>
              <a:rPr lang="en-US" sz="1400" dirty="0">
                <a:solidFill>
                  <a:srgbClr val="383838"/>
                </a:solidFill>
                <a:latin typeface="Noto Sans SC" pitchFamily="34" charset="0"/>
                <a:ea typeface="Noto Sans SC" pitchFamily="34" charset="-122"/>
                <a:cs typeface="Noto Sans SC" pitchFamily="34" charset="-120"/>
              </a:rPr>
              <a:t>1 weapons laboratory
</a:t>
            </a:r>
            <a:endParaRPr lang="en-US" sz="1400" dirty="0"/>
          </a:p>
          <a:p>
            <a:pPr algn="l" indent="0" marL="0">
              <a:lnSpc>
                <a:spcPct val="150000"/>
              </a:lnSpc>
              <a:buNone/>
            </a:pPr>
            <a:r>
              <a:rPr lang="en-US" sz="1400" dirty="0">
                <a:solidFill>
                  <a:srgbClr val="383838"/>
                </a:solidFill>
                <a:latin typeface="Noto Sans SC" pitchFamily="34" charset="0"/>
                <a:ea typeface="Noto Sans SC" pitchFamily="34" charset="-122"/>
                <a:cs typeface="Noto Sans SC" pitchFamily="34" charset="-120"/>
              </a:rPr>
              <a:t>1 defense laboratory
</a:t>
            </a:r>
            <a:endParaRPr lang="en-US" sz="1400" dirty="0"/>
          </a:p>
          <a:p>
            <a:pPr algn="l" indent="0" marL="0">
              <a:lnSpc>
                <a:spcPct val="150000"/>
              </a:lnSpc>
              <a:buNone/>
            </a:pPr>
            <a:r>
              <a:rPr lang="en-US" sz="1400" dirty="0">
                <a:solidFill>
                  <a:srgbClr val="383838"/>
                </a:solidFill>
                <a:latin typeface="Noto Sans SC" pitchFamily="34" charset="0"/>
                <a:ea typeface="Noto Sans SC" pitchFamily="34" charset="-122"/>
                <a:cs typeface="Noto Sans SC" pitchFamily="34" charset="-120"/>
              </a:rPr>
              <a:t>2 factories</a:t>
            </a:r>
            <a:endParaRPr lang="en-US" sz="1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62000" y="528638"/>
            <a:ext cx="7806690" cy="552450"/>
          </a:xfrm>
          <a:prstGeom prst="rect">
            <a:avLst/>
          </a:prstGeom>
          <a:noFill/>
          <a:ln/>
        </p:spPr>
        <p:txBody>
          <a:bodyPr wrap="square" rtlCol="0" anchor="ctr"/>
          <a:lstStyle/>
          <a:p>
            <a:pPr algn="l" indent="0" marL="0">
              <a:buNone/>
            </a:pPr>
            <a:r>
              <a:rPr lang="en-US" sz="2660" b="1" dirty="0">
                <a:solidFill>
                  <a:srgbClr val="648686"/>
                </a:solidFill>
                <a:latin typeface="Noto Sans SC" pitchFamily="34" charset="0"/>
                <a:ea typeface="Noto Sans SC" pitchFamily="34" charset="-122"/>
                <a:cs typeface="Noto Sans SC" pitchFamily="34" charset="-120"/>
              </a:rPr>
              <a:t>1.6.3.1 Details of Buildings</a:t>
            </a:r>
            <a:endParaRPr lang="en-US" sz="2660" dirty="0"/>
          </a:p>
        </p:txBody>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95022" y="1228725"/>
            <a:ext cx="7449207" cy="3333750"/>
          </a:xfrm>
          <a:prstGeom prst="rect">
            <a:avLst/>
          </a:prstGeom>
        </p:spPr>
      </p:pic>
      <p:sp>
        <p:nvSpPr>
          <p:cNvPr id="4" name="Text 1"/>
          <p:cNvSpPr/>
          <p:nvPr/>
        </p:nvSpPr>
        <p:spPr>
          <a:xfrm>
            <a:off x="1203106" y="1527613"/>
            <a:ext cx="2772760" cy="455229"/>
          </a:xfrm>
          <a:prstGeom prst="rect">
            <a:avLst/>
          </a:prstGeom>
          <a:noFill/>
          <a:ln/>
        </p:spPr>
        <p:txBody>
          <a:bodyPr wrap="square" rtlCol="0" anchor="t"/>
          <a:lstStyle/>
          <a:p>
            <a:pPr algn="l" indent="0" marL="0">
              <a:lnSpc>
                <a:spcPct val="150000"/>
              </a:lnSpc>
              <a:buNone/>
            </a:pPr>
            <a:r>
              <a:rPr lang="en-US" sz="743" b="1" dirty="0">
                <a:solidFill>
                  <a:srgbClr val="000000"/>
                </a:solidFill>
                <a:latin typeface="Noto Sans SC" pitchFamily="34" charset="0"/>
                <a:ea typeface="Noto Sans SC" pitchFamily="34" charset="-122"/>
                <a:cs typeface="Noto Sans SC" pitchFamily="34" charset="-120"/>
              </a:rPr>
              <a:t>Base</a:t>
            </a:r>
            <a:pPr algn="l" indent="0" marL="0">
              <a:lnSpc>
                <a:spcPct val="150000"/>
              </a:lnSpc>
              <a:buNone/>
            </a:pPr>
            <a:r>
              <a:rPr lang="en-US" sz="743" dirty="0">
                <a:solidFill>
                  <a:srgbClr val="000000"/>
                </a:solidFill>
                <a:latin typeface="Noto Sans SC" pitchFamily="34" charset="0"/>
                <a:ea typeface="Noto Sans SC" pitchFamily="34" charset="-122"/>
                <a:cs typeface="Noto Sans SC" pitchFamily="34" charset="-120"/>
              </a:rPr>
              <a:t>:</a:t>
            </a:r>
            <a:br/>
            <a:pPr algn="l" marL="342900" indent="-342900">
              <a:lnSpc>
                <a:spcPct val="150000"/>
              </a:lnSpc>
              <a:buSzPct val="100000"/>
              <a:buChar char="•"/>
            </a:pPr>
            <a:r>
              <a:rPr lang="en-US" sz="743" dirty="0">
                <a:solidFill>
                  <a:srgbClr val="000000"/>
                </a:solidFill>
                <a:latin typeface="Noto Sans SC" pitchFamily="34" charset="0"/>
                <a:ea typeface="Noto Sans SC" pitchFamily="34" charset="-122"/>
                <a:cs typeface="Noto Sans SC" pitchFamily="34" charset="-120"/>
              </a:rPr>
              <a:t> improve other buildings’ max level, attract new refugees interval time, have 3 levels.</a:t>
            </a:r>
            <a:endParaRPr lang="en-US" sz="743" dirty="0"/>
          </a:p>
        </p:txBody>
      </p:sp>
      <p:sp>
        <p:nvSpPr>
          <p:cNvPr id="5" name="Text 2"/>
          <p:cNvSpPr/>
          <p:nvPr/>
        </p:nvSpPr>
        <p:spPr>
          <a:xfrm>
            <a:off x="1203106" y="2258739"/>
            <a:ext cx="2772760" cy="455229"/>
          </a:xfrm>
          <a:prstGeom prst="rect">
            <a:avLst/>
          </a:prstGeom>
          <a:noFill/>
          <a:ln/>
        </p:spPr>
        <p:txBody>
          <a:bodyPr wrap="square" rtlCol="0" anchor="t"/>
          <a:lstStyle/>
          <a:p>
            <a:pPr algn="l" indent="0" marL="0">
              <a:lnSpc>
                <a:spcPct val="150000"/>
              </a:lnSpc>
              <a:buNone/>
            </a:pPr>
            <a:r>
              <a:rPr lang="en-US" sz="743" b="1" dirty="0">
                <a:solidFill>
                  <a:srgbClr val="000000"/>
                </a:solidFill>
                <a:latin typeface="Noto Sans SC" pitchFamily="34" charset="0"/>
                <a:ea typeface="Noto Sans SC" pitchFamily="34" charset="-122"/>
                <a:cs typeface="Noto Sans SC" pitchFamily="34" charset="-120"/>
              </a:rPr>
              <a:t>Weapons laboratory</a:t>
            </a:r>
            <a:pPr algn="l" indent="0" marL="0">
              <a:lnSpc>
                <a:spcPct val="150000"/>
              </a:lnSpc>
              <a:buNone/>
            </a:pPr>
            <a:r>
              <a:rPr lang="en-US" sz="743" dirty="0">
                <a:solidFill>
                  <a:srgbClr val="000000"/>
                </a:solidFill>
                <a:latin typeface="Noto Sans SC" pitchFamily="34" charset="0"/>
                <a:ea typeface="Noto Sans SC" pitchFamily="34" charset="-122"/>
                <a:cs typeface="Noto Sans SC" pitchFamily="34" charset="-120"/>
              </a:rPr>
              <a:t>:</a:t>
            </a:r>
            <a:br/>
            <a:pPr algn="l" marL="342900" indent="-342900">
              <a:lnSpc>
                <a:spcPct val="150000"/>
              </a:lnSpc>
              <a:buSzPct val="100000"/>
              <a:buChar char="•"/>
            </a:pPr>
            <a:r>
              <a:rPr lang="en-US" sz="743" dirty="0">
                <a:solidFill>
                  <a:srgbClr val="000000"/>
                </a:solidFill>
                <a:latin typeface="Noto Sans SC" pitchFamily="34" charset="0"/>
                <a:ea typeface="Noto Sans SC" pitchFamily="34" charset="-122"/>
                <a:cs typeface="Noto Sans SC" pitchFamily="34" charset="-120"/>
              </a:rPr>
              <a:t> improve attack power, has 2 levels, need workers to finish update projects</a:t>
            </a:r>
            <a:endParaRPr lang="en-US" sz="743" dirty="0"/>
          </a:p>
        </p:txBody>
      </p:sp>
      <p:sp>
        <p:nvSpPr>
          <p:cNvPr id="6" name="Text 3"/>
          <p:cNvSpPr/>
          <p:nvPr/>
        </p:nvSpPr>
        <p:spPr>
          <a:xfrm>
            <a:off x="1203106" y="2989865"/>
            <a:ext cx="2772760" cy="303486"/>
          </a:xfrm>
          <a:prstGeom prst="rect">
            <a:avLst/>
          </a:prstGeom>
          <a:noFill/>
          <a:ln/>
        </p:spPr>
        <p:txBody>
          <a:bodyPr wrap="square" rtlCol="0" anchor="t"/>
          <a:lstStyle/>
          <a:p>
            <a:pPr algn="l" indent="0" marL="0">
              <a:lnSpc>
                <a:spcPct val="150000"/>
              </a:lnSpc>
              <a:buNone/>
            </a:pPr>
            <a:r>
              <a:rPr lang="en-US" sz="743" b="1" dirty="0">
                <a:solidFill>
                  <a:srgbClr val="000000"/>
                </a:solidFill>
                <a:latin typeface="Noto Sans SC" pitchFamily="34" charset="0"/>
                <a:ea typeface="Noto Sans SC" pitchFamily="34" charset="-122"/>
                <a:cs typeface="Noto Sans SC" pitchFamily="34" charset="-120"/>
              </a:rPr>
              <a:t>Factory</a:t>
            </a:r>
            <a:pPr algn="l" indent="0" marL="0">
              <a:lnSpc>
                <a:spcPct val="150000"/>
              </a:lnSpc>
              <a:buNone/>
            </a:pPr>
            <a:r>
              <a:rPr lang="en-US" sz="743" dirty="0">
                <a:solidFill>
                  <a:srgbClr val="000000"/>
                </a:solidFill>
                <a:latin typeface="Noto Sans SC" pitchFamily="34" charset="0"/>
                <a:ea typeface="Noto Sans SC" pitchFamily="34" charset="-122"/>
                <a:cs typeface="Noto Sans SC" pitchFamily="34" charset="-120"/>
              </a:rPr>
              <a:t>:</a:t>
            </a:r>
            <a:br/>
            <a:pPr algn="l" marL="342900" indent="-342900">
              <a:lnSpc>
                <a:spcPct val="150000"/>
              </a:lnSpc>
              <a:buSzPct val="100000"/>
              <a:buChar char="•"/>
            </a:pPr>
            <a:r>
              <a:rPr lang="en-US" sz="743" dirty="0">
                <a:solidFill>
                  <a:srgbClr val="000000"/>
                </a:solidFill>
                <a:latin typeface="Noto Sans SC" pitchFamily="34" charset="0"/>
                <a:ea typeface="Noto Sans SC" pitchFamily="34" charset="-122"/>
                <a:cs typeface="Noto Sans SC" pitchFamily="34" charset="-120"/>
              </a:rPr>
              <a:t> produce materials, has 2 levels, need workers to work</a:t>
            </a:r>
            <a:endParaRPr lang="en-US" sz="743" dirty="0"/>
          </a:p>
        </p:txBody>
      </p:sp>
      <p:sp>
        <p:nvSpPr>
          <p:cNvPr id="7" name="Text 4"/>
          <p:cNvSpPr/>
          <p:nvPr/>
        </p:nvSpPr>
        <p:spPr>
          <a:xfrm>
            <a:off x="1203106" y="3569247"/>
            <a:ext cx="2772760" cy="303486"/>
          </a:xfrm>
          <a:prstGeom prst="rect">
            <a:avLst/>
          </a:prstGeom>
          <a:noFill/>
          <a:ln/>
        </p:spPr>
        <p:txBody>
          <a:bodyPr wrap="square" rtlCol="0" anchor="t"/>
          <a:lstStyle/>
          <a:p>
            <a:pPr algn="l" indent="0" marL="0">
              <a:lnSpc>
                <a:spcPct val="150000"/>
              </a:lnSpc>
              <a:buNone/>
            </a:pPr>
            <a:r>
              <a:rPr lang="en-US" sz="743" b="1" dirty="0">
                <a:solidFill>
                  <a:srgbClr val="000000"/>
                </a:solidFill>
                <a:latin typeface="Noto Sans SC" pitchFamily="34" charset="0"/>
                <a:ea typeface="Noto Sans SC" pitchFamily="34" charset="-122"/>
                <a:cs typeface="Noto Sans SC" pitchFamily="34" charset="-120"/>
              </a:rPr>
              <a:t>Nest</a:t>
            </a:r>
            <a:pPr algn="l" indent="0" marL="0">
              <a:lnSpc>
                <a:spcPct val="150000"/>
              </a:lnSpc>
              <a:buNone/>
            </a:pPr>
            <a:r>
              <a:rPr lang="en-US" sz="743" dirty="0">
                <a:solidFill>
                  <a:srgbClr val="000000"/>
                </a:solidFill>
                <a:latin typeface="Noto Sans SC" pitchFamily="34" charset="0"/>
                <a:ea typeface="Noto Sans SC" pitchFamily="34" charset="-122"/>
                <a:cs typeface="Noto Sans SC" pitchFamily="34" charset="-120"/>
              </a:rPr>
              <a:t>:</a:t>
            </a:r>
            <a:br/>
            <a:pPr algn="l" marL="342900" indent="-342900">
              <a:lnSpc>
                <a:spcPct val="150000"/>
              </a:lnSpc>
              <a:buSzPct val="100000"/>
              <a:buChar char="•"/>
            </a:pPr>
            <a:r>
              <a:rPr lang="en-US" sz="743" dirty="0">
                <a:solidFill>
                  <a:srgbClr val="000000"/>
                </a:solidFill>
                <a:latin typeface="Noto Sans SC" pitchFamily="34" charset="0"/>
                <a:ea typeface="Noto Sans SC" pitchFamily="34" charset="-122"/>
                <a:cs typeface="Noto Sans SC" pitchFamily="34" charset="-120"/>
              </a:rPr>
              <a:t> enemies will appear there, have 3 levels.</a:t>
            </a:r>
            <a:endParaRPr lang="en-US" sz="743" dirty="0"/>
          </a:p>
        </p:txBody>
      </p:sp>
      <p:sp>
        <p:nvSpPr>
          <p:cNvPr id="8" name="Text 5"/>
          <p:cNvSpPr/>
          <p:nvPr/>
        </p:nvSpPr>
        <p:spPr>
          <a:xfrm>
            <a:off x="4619625" y="1527613"/>
            <a:ext cx="2772760" cy="303486"/>
          </a:xfrm>
          <a:prstGeom prst="rect">
            <a:avLst/>
          </a:prstGeom>
          <a:noFill/>
          <a:ln/>
        </p:spPr>
        <p:txBody>
          <a:bodyPr wrap="square" rtlCol="0" anchor="t"/>
          <a:lstStyle/>
          <a:p>
            <a:pPr algn="l" indent="0" marL="0">
              <a:lnSpc>
                <a:spcPct val="150000"/>
              </a:lnSpc>
              <a:buNone/>
            </a:pPr>
            <a:r>
              <a:rPr lang="en-US" sz="743" b="1" dirty="0">
                <a:solidFill>
                  <a:srgbClr val="000000"/>
                </a:solidFill>
                <a:latin typeface="Noto Sans SC" pitchFamily="34" charset="0"/>
                <a:ea typeface="Noto Sans SC" pitchFamily="34" charset="-122"/>
                <a:cs typeface="Noto Sans SC" pitchFamily="34" charset="-120"/>
              </a:rPr>
              <a:t>Wall</a:t>
            </a:r>
            <a:pPr algn="l" indent="0" marL="0">
              <a:lnSpc>
                <a:spcPct val="150000"/>
              </a:lnSpc>
              <a:buNone/>
            </a:pPr>
            <a:r>
              <a:rPr lang="en-US" sz="743" dirty="0">
                <a:solidFill>
                  <a:srgbClr val="000000"/>
                </a:solidFill>
                <a:latin typeface="Noto Sans SC" pitchFamily="34" charset="0"/>
                <a:ea typeface="Noto Sans SC" pitchFamily="34" charset="-122"/>
                <a:cs typeface="Noto Sans SC" pitchFamily="34" charset="-120"/>
              </a:rPr>
              <a:t>:</a:t>
            </a:r>
            <a:br/>
            <a:pPr algn="l" marL="342900" indent="-342900">
              <a:lnSpc>
                <a:spcPct val="150000"/>
              </a:lnSpc>
              <a:buSzPct val="100000"/>
              <a:buChar char="•"/>
            </a:pPr>
            <a:r>
              <a:rPr lang="en-US" sz="743" dirty="0">
                <a:solidFill>
                  <a:srgbClr val="000000"/>
                </a:solidFill>
                <a:latin typeface="Noto Sans SC" pitchFamily="34" charset="0"/>
                <a:ea typeface="Noto Sans SC" pitchFamily="34" charset="-122"/>
                <a:cs typeface="Noto Sans SC" pitchFamily="34" charset="-120"/>
              </a:rPr>
              <a:t> defense attack, has 3 levels</a:t>
            </a:r>
            <a:endParaRPr lang="en-US" sz="743" dirty="0"/>
          </a:p>
        </p:txBody>
      </p:sp>
      <p:sp>
        <p:nvSpPr>
          <p:cNvPr id="9" name="Text 6"/>
          <p:cNvSpPr/>
          <p:nvPr/>
        </p:nvSpPr>
        <p:spPr>
          <a:xfrm>
            <a:off x="4619625" y="2106996"/>
            <a:ext cx="2772760" cy="455229"/>
          </a:xfrm>
          <a:prstGeom prst="rect">
            <a:avLst/>
          </a:prstGeom>
          <a:noFill/>
          <a:ln/>
        </p:spPr>
        <p:txBody>
          <a:bodyPr wrap="square" rtlCol="0" anchor="t"/>
          <a:lstStyle/>
          <a:p>
            <a:pPr algn="l" indent="0" marL="0">
              <a:lnSpc>
                <a:spcPct val="150000"/>
              </a:lnSpc>
              <a:buNone/>
            </a:pPr>
            <a:r>
              <a:rPr lang="en-US" sz="743" b="1" dirty="0">
                <a:solidFill>
                  <a:srgbClr val="000000"/>
                </a:solidFill>
                <a:latin typeface="Noto Sans SC" pitchFamily="34" charset="0"/>
                <a:ea typeface="Noto Sans SC" pitchFamily="34" charset="-122"/>
                <a:cs typeface="Noto Sans SC" pitchFamily="34" charset="-120"/>
              </a:rPr>
              <a:t>Defense laboratory</a:t>
            </a:r>
            <a:pPr algn="l" indent="0" marL="0">
              <a:lnSpc>
                <a:spcPct val="150000"/>
              </a:lnSpc>
              <a:buNone/>
            </a:pPr>
            <a:r>
              <a:rPr lang="en-US" sz="743" dirty="0">
                <a:solidFill>
                  <a:srgbClr val="000000"/>
                </a:solidFill>
                <a:latin typeface="Noto Sans SC" pitchFamily="34" charset="0"/>
                <a:ea typeface="Noto Sans SC" pitchFamily="34" charset="-122"/>
                <a:cs typeface="Noto Sans SC" pitchFamily="34" charset="-120"/>
              </a:rPr>
              <a:t>:</a:t>
            </a:r>
            <a:br/>
            <a:pPr algn="l" marL="342900" indent="-342900">
              <a:lnSpc>
                <a:spcPct val="150000"/>
              </a:lnSpc>
              <a:buSzPct val="100000"/>
              <a:buChar char="•"/>
            </a:pPr>
            <a:r>
              <a:rPr lang="en-US" sz="743" dirty="0">
                <a:solidFill>
                  <a:srgbClr val="000000"/>
                </a:solidFill>
                <a:latin typeface="Noto Sans SC" pitchFamily="34" charset="0"/>
                <a:ea typeface="Noto Sans SC" pitchFamily="34" charset="-122"/>
                <a:cs typeface="Noto Sans SC" pitchFamily="34" charset="-120"/>
              </a:rPr>
              <a:t> improve wall health, has 2 levels, need workers to finish update projects</a:t>
            </a:r>
            <a:endParaRPr lang="en-US" sz="743" dirty="0"/>
          </a:p>
        </p:txBody>
      </p:sp>
      <p:sp>
        <p:nvSpPr>
          <p:cNvPr id="10" name="Text 7"/>
          <p:cNvSpPr/>
          <p:nvPr/>
        </p:nvSpPr>
        <p:spPr>
          <a:xfrm>
            <a:off x="4619625" y="2838122"/>
            <a:ext cx="2772760" cy="303486"/>
          </a:xfrm>
          <a:prstGeom prst="rect">
            <a:avLst/>
          </a:prstGeom>
          <a:noFill/>
          <a:ln/>
        </p:spPr>
        <p:txBody>
          <a:bodyPr wrap="square" rtlCol="0" anchor="t"/>
          <a:lstStyle/>
          <a:p>
            <a:pPr algn="l" indent="0" marL="0">
              <a:lnSpc>
                <a:spcPct val="150000"/>
              </a:lnSpc>
              <a:buNone/>
            </a:pPr>
            <a:r>
              <a:rPr lang="en-US" sz="743" b="1" dirty="0">
                <a:solidFill>
                  <a:srgbClr val="000000"/>
                </a:solidFill>
                <a:latin typeface="Noto Sans SC" pitchFamily="34" charset="0"/>
                <a:ea typeface="Noto Sans SC" pitchFamily="34" charset="-122"/>
                <a:cs typeface="Noto Sans SC" pitchFamily="34" charset="-120"/>
              </a:rPr>
              <a:t>Tool room</a:t>
            </a:r>
            <a:pPr algn="l" indent="0" marL="0">
              <a:lnSpc>
                <a:spcPct val="150000"/>
              </a:lnSpc>
              <a:buNone/>
            </a:pPr>
            <a:r>
              <a:rPr lang="en-US" sz="743" dirty="0">
                <a:solidFill>
                  <a:srgbClr val="000000"/>
                </a:solidFill>
                <a:latin typeface="Noto Sans SC" pitchFamily="34" charset="0"/>
                <a:ea typeface="Noto Sans SC" pitchFamily="34" charset="-122"/>
                <a:cs typeface="Noto Sans SC" pitchFamily="34" charset="-120"/>
              </a:rPr>
              <a:t>:</a:t>
            </a:r>
            <a:br/>
            <a:pPr algn="l" marL="342900" indent="-342900">
              <a:lnSpc>
                <a:spcPct val="150000"/>
              </a:lnSpc>
              <a:buSzPct val="100000"/>
              <a:buChar char="•"/>
            </a:pPr>
            <a:r>
              <a:rPr lang="en-US" sz="743" dirty="0">
                <a:solidFill>
                  <a:srgbClr val="000000"/>
                </a:solidFill>
                <a:latin typeface="Noto Sans SC" pitchFamily="34" charset="0"/>
                <a:ea typeface="Noto Sans SC" pitchFamily="34" charset="-122"/>
                <a:cs typeface="Noto Sans SC" pitchFamily="34" charset="-120"/>
              </a:rPr>
              <a:t> support hammers, guns, shield, need workers to work</a:t>
            </a:r>
            <a:endParaRPr lang="en-US" sz="743"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3200400" y="1147763"/>
            <a:ext cx="3057525" cy="1023938"/>
          </a:xfrm>
          <a:prstGeom prst="rect">
            <a:avLst/>
          </a:prstGeom>
          <a:noFill/>
          <a:ln/>
        </p:spPr>
        <p:txBody>
          <a:bodyPr wrap="square" rtlCol="0" anchor="t"/>
          <a:lstStyle/>
          <a:p>
            <a:pPr indent="0" marL="0">
              <a:buNone/>
            </a:pPr>
            <a:r>
              <a:rPr lang="en-US" sz="2800" b="1" dirty="0">
                <a:solidFill>
                  <a:srgbClr val="383838"/>
                </a:solidFill>
                <a:latin typeface="Noto Sans SC" pitchFamily="34" charset="0"/>
                <a:ea typeface="Noto Sans SC" pitchFamily="34" charset="-122"/>
                <a:cs typeface="Noto Sans SC" pitchFamily="34" charset="-120"/>
              </a:rPr>
              <a:t>Base</a:t>
            </a:r>
            <a:endParaRPr lang="en-US" sz="2800" dirty="0"/>
          </a:p>
        </p:txBody>
      </p:sp>
      <p:sp>
        <p:nvSpPr>
          <p:cNvPr id="4" name="Text 1"/>
          <p:cNvSpPr/>
          <p:nvPr/>
        </p:nvSpPr>
        <p:spPr>
          <a:xfrm>
            <a:off x="771525" y="3452813"/>
            <a:ext cx="7596187" cy="1190625"/>
          </a:xfrm>
          <a:prstGeom prst="rect">
            <a:avLst/>
          </a:prstGeom>
          <a:noFill/>
          <a:ln/>
        </p:spPr>
        <p:txBody>
          <a:bodyPr wrap="square" rtlCol="0" anchor="t"/>
          <a:lstStyle/>
          <a:p>
            <a:pPr algn="l" indent="0" marL="0">
              <a:lnSpc>
                <a:spcPct val="150000"/>
              </a:lnSpc>
              <a:buNone/>
            </a:pPr>
            <a:r>
              <a:rPr lang="en-US" sz="1400" dirty="0">
                <a:solidFill>
                  <a:srgbClr val="383838"/>
                </a:solidFill>
                <a:latin typeface="Noto Sans SC" pitchFamily="34" charset="0"/>
                <a:ea typeface="Noto Sans SC" pitchFamily="34" charset="-122"/>
                <a:cs typeface="Noto Sans SC" pitchFamily="34" charset="-120"/>
              </a:rPr>
              <a:t>- If base is destroyed, the game will end.</a:t>
            </a:r>
            <a:endParaRPr lang="en-US" sz="1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62000" y="528638"/>
            <a:ext cx="7806690" cy="552450"/>
          </a:xfrm>
          <a:prstGeom prst="rect">
            <a:avLst/>
          </a:prstGeom>
          <a:noFill/>
          <a:ln/>
        </p:spPr>
        <p:txBody>
          <a:bodyPr wrap="square" rtlCol="0" anchor="ctr"/>
          <a:lstStyle/>
          <a:p>
            <a:pPr algn="l" indent="0" marL="0">
              <a:buNone/>
            </a:pPr>
            <a:r>
              <a:rPr lang="en-US" sz="2660" b="1" dirty="0">
                <a:solidFill>
                  <a:srgbClr val="648686"/>
                </a:solidFill>
                <a:latin typeface="Noto Sans SC" pitchFamily="34" charset="0"/>
                <a:ea typeface="Noto Sans SC" pitchFamily="34" charset="-122"/>
                <a:cs typeface="Noto Sans SC" pitchFamily="34" charset="-120"/>
              </a:rPr>
              <a:t>1.6.4. Types of non-Player Character (NPC)</a:t>
            </a:r>
            <a:endParaRPr lang="en-US" sz="2660" dirty="0"/>
          </a:p>
        </p:txBody>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62000" y="1228725"/>
            <a:ext cx="7715250" cy="3452813"/>
          </a:xfrm>
          <a:prstGeom prst="rect">
            <a:avLst/>
          </a:prstGeom>
        </p:spPr>
      </p:pic>
      <p:sp>
        <p:nvSpPr>
          <p:cNvPr id="4" name="Text 1"/>
          <p:cNvSpPr/>
          <p:nvPr/>
        </p:nvSpPr>
        <p:spPr>
          <a:xfrm>
            <a:off x="1085850" y="1419225"/>
            <a:ext cx="7062787" cy="3071813"/>
          </a:xfrm>
          <a:prstGeom prst="rect">
            <a:avLst/>
          </a:prstGeom>
          <a:noFill/>
          <a:ln/>
        </p:spPr>
        <p:txBody>
          <a:bodyPr wrap="square" rtlCol="0" anchor="t"/>
          <a:lstStyle/>
          <a:p>
            <a:pPr algn="ctr" indent="0" marL="0">
              <a:lnSpc>
                <a:spcPct val="150000"/>
              </a:lnSpc>
              <a:buNone/>
            </a:pPr>
            <a:r>
              <a:rPr lang="en-US" sz="1400" dirty="0">
                <a:solidFill>
                  <a:srgbClr val="383838"/>
                </a:solidFill>
                <a:latin typeface="Noto Sans SC" pitchFamily="34" charset="0"/>
                <a:ea typeface="Noto Sans SC" pitchFamily="34" charset="-122"/>
                <a:cs typeface="Noto Sans SC" pitchFamily="34" charset="-120"/>
              </a:rPr>
              <a:t>There are 5 kinds of NPC.
</a:t>
            </a:r>
            <a:endParaRPr lang="en-US" sz="1400" dirty="0"/>
          </a:p>
          <a:p>
            <a:pPr algn="ctr" indent="0" marL="0">
              <a:lnSpc>
                <a:spcPct val="150000"/>
              </a:lnSpc>
              <a:buNone/>
            </a:pPr>
            <a:r>
              <a:rPr lang="en-US" sz="1400" dirty="0">
                <a:solidFill>
                  <a:srgbClr val="383838"/>
                </a:solidFill>
                <a:latin typeface="Noto Sans SC" pitchFamily="34" charset="0"/>
                <a:ea typeface="Noto Sans SC" pitchFamily="34" charset="-122"/>
                <a:cs typeface="Noto Sans SC" pitchFamily="34" charset="-120"/>
              </a:rPr>
              <a:t>There are some neutral organisms.</a:t>
            </a:r>
            <a:endParaRPr lang="en-US" sz="1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590550" y="285750"/>
            <a:ext cx="5076825" cy="552450"/>
          </a:xfrm>
          <a:prstGeom prst="rect">
            <a:avLst/>
          </a:prstGeom>
          <a:noFill/>
          <a:ln/>
        </p:spPr>
        <p:txBody>
          <a:bodyPr wrap="square" rtlCol="0" anchor="t"/>
          <a:lstStyle/>
          <a:p>
            <a:pPr indent="0" marL="0">
              <a:buNone/>
            </a:pPr>
            <a:r>
              <a:rPr lang="en-US" sz="2240" b="1" dirty="0">
                <a:solidFill>
                  <a:srgbClr val="000000"/>
                </a:solidFill>
                <a:latin typeface="Noto Sans SC" pitchFamily="34" charset="0"/>
                <a:ea typeface="Noto Sans SC" pitchFamily="34" charset="-122"/>
                <a:cs typeface="Noto Sans SC" pitchFamily="34" charset="-120"/>
              </a:rPr>
              <a:t>There are 5 kinds of NPC.</a:t>
            </a:r>
            <a:endParaRPr lang="en-US" sz="2240" dirty="0"/>
          </a:p>
        </p:txBody>
      </p:sp>
      <p:sp>
        <p:nvSpPr>
          <p:cNvPr id="4" name="Text 1"/>
          <p:cNvSpPr/>
          <p:nvPr/>
        </p:nvSpPr>
        <p:spPr>
          <a:xfrm>
            <a:off x="585788" y="1704975"/>
            <a:ext cx="1257300" cy="1438275"/>
          </a:xfrm>
          <a:prstGeom prst="rect">
            <a:avLst/>
          </a:prstGeom>
          <a:noFill/>
          <a:ln/>
        </p:spPr>
        <p:txBody>
          <a:bodyPr wrap="square" rtlCol="0" anchor="t"/>
          <a:lstStyle/>
          <a:p>
            <a:pPr algn="ctr" indent="0" marL="0">
              <a:lnSpc>
                <a:spcPct val="150000"/>
              </a:lnSpc>
              <a:buNone/>
            </a:pPr>
            <a:r>
              <a:rPr lang="en-US" sz="840" b="1" dirty="0">
                <a:solidFill>
                  <a:srgbClr val="383838"/>
                </a:solidFill>
                <a:latin typeface="Noto Sans SC" pitchFamily="34" charset="0"/>
                <a:ea typeface="Noto Sans SC" pitchFamily="34" charset="-122"/>
                <a:cs typeface="Noto Sans SC" pitchFamily="34" charset="-120"/>
              </a:rPr>
              <a:t>Refugee</a:t>
            </a:r>
            <a:pPr algn="ctr" indent="0" marL="0">
              <a:lnSpc>
                <a:spcPct val="150000"/>
              </a:lnSpc>
              <a:buNone/>
            </a:pPr>
            <a:r>
              <a:rPr lang="en-US" sz="840" dirty="0">
                <a:solidFill>
                  <a:srgbClr val="383838"/>
                </a:solidFill>
                <a:latin typeface="Noto Sans SC" pitchFamily="34" charset="0"/>
                <a:ea typeface="Noto Sans SC" pitchFamily="34" charset="-122"/>
                <a:cs typeface="Noto Sans SC" pitchFamily="34" charset="-120"/>
              </a:rPr>
              <a:t>:</a:t>
            </a:r>
            <a:br/>
            <a:pPr algn="ctr" indent="0" marL="0">
              <a:lnSpc>
                <a:spcPct val="150000"/>
              </a:lnSpc>
              <a:buNone/>
            </a:pPr>
            <a:r>
              <a:rPr lang="en-US" sz="840" dirty="0">
                <a:solidFill>
                  <a:srgbClr val="383838"/>
                </a:solidFill>
                <a:latin typeface="Noto Sans SC" pitchFamily="34" charset="0"/>
                <a:ea typeface="Noto Sans SC" pitchFamily="34" charset="-122"/>
                <a:cs typeface="Noto Sans SC" pitchFamily="34" charset="-120"/>
              </a:rPr>
              <a:t> the primary level people.</a:t>
            </a:r>
            <a:endParaRPr lang="en-US" sz="840" dirty="0"/>
          </a:p>
        </p:txBody>
      </p:sp>
      <p:sp>
        <p:nvSpPr>
          <p:cNvPr id="5" name="Text 2"/>
          <p:cNvSpPr/>
          <p:nvPr/>
        </p:nvSpPr>
        <p:spPr>
          <a:xfrm>
            <a:off x="2266950" y="1704975"/>
            <a:ext cx="1257300" cy="1438275"/>
          </a:xfrm>
          <a:prstGeom prst="rect">
            <a:avLst/>
          </a:prstGeom>
          <a:noFill/>
          <a:ln/>
        </p:spPr>
        <p:txBody>
          <a:bodyPr wrap="square" rtlCol="0" anchor="t"/>
          <a:lstStyle/>
          <a:p>
            <a:pPr algn="ctr" indent="0" marL="0">
              <a:lnSpc>
                <a:spcPct val="150000"/>
              </a:lnSpc>
              <a:buNone/>
            </a:pPr>
            <a:r>
              <a:rPr lang="en-US" sz="840" b="1" dirty="0">
                <a:solidFill>
                  <a:srgbClr val="383838"/>
                </a:solidFill>
                <a:latin typeface="Noto Sans SC" pitchFamily="34" charset="0"/>
                <a:ea typeface="Noto Sans SC" pitchFamily="34" charset="-122"/>
                <a:cs typeface="Noto Sans SC" pitchFamily="34" charset="-120"/>
              </a:rPr>
              <a:t>Civilian</a:t>
            </a:r>
            <a:pPr algn="ctr" indent="0" marL="0">
              <a:lnSpc>
                <a:spcPct val="150000"/>
              </a:lnSpc>
              <a:buNone/>
            </a:pPr>
            <a:r>
              <a:rPr lang="en-US" sz="840" dirty="0">
                <a:solidFill>
                  <a:srgbClr val="383838"/>
                </a:solidFill>
                <a:latin typeface="Noto Sans SC" pitchFamily="34" charset="0"/>
                <a:ea typeface="Noto Sans SC" pitchFamily="34" charset="-122"/>
                <a:cs typeface="Noto Sans SC" pitchFamily="34" charset="-120"/>
              </a:rPr>
              <a:t>:</a:t>
            </a:r>
            <a:br/>
            <a:pPr algn="ctr" indent="0" marL="0">
              <a:lnSpc>
                <a:spcPct val="150000"/>
              </a:lnSpc>
              <a:buNone/>
            </a:pPr>
            <a:r>
              <a:rPr lang="en-US" sz="840" dirty="0">
                <a:solidFill>
                  <a:srgbClr val="383838"/>
                </a:solidFill>
                <a:latin typeface="Noto Sans SC" pitchFamily="34" charset="0"/>
                <a:ea typeface="Noto Sans SC" pitchFamily="34" charset="-122"/>
                <a:cs typeface="Noto Sans SC" pitchFamily="34" charset="-120"/>
              </a:rPr>
              <a:t> refugee will be civilian after they get one piece of material.</a:t>
            </a:r>
            <a:endParaRPr lang="en-US" sz="840" dirty="0"/>
          </a:p>
        </p:txBody>
      </p:sp>
      <p:sp>
        <p:nvSpPr>
          <p:cNvPr id="6" name="Text 3"/>
          <p:cNvSpPr/>
          <p:nvPr/>
        </p:nvSpPr>
        <p:spPr>
          <a:xfrm>
            <a:off x="3943350" y="1704975"/>
            <a:ext cx="1257300" cy="1438275"/>
          </a:xfrm>
          <a:prstGeom prst="rect">
            <a:avLst/>
          </a:prstGeom>
          <a:noFill/>
          <a:ln/>
        </p:spPr>
        <p:txBody>
          <a:bodyPr wrap="square" rtlCol="0" anchor="t"/>
          <a:lstStyle/>
          <a:p>
            <a:pPr algn="ctr" indent="0" marL="0">
              <a:lnSpc>
                <a:spcPct val="150000"/>
              </a:lnSpc>
              <a:buNone/>
            </a:pPr>
            <a:r>
              <a:rPr lang="en-US" sz="840" b="1" dirty="0">
                <a:solidFill>
                  <a:srgbClr val="383838"/>
                </a:solidFill>
                <a:latin typeface="Noto Sans SC" pitchFamily="34" charset="0"/>
                <a:ea typeface="Noto Sans SC" pitchFamily="34" charset="-122"/>
                <a:cs typeface="Noto Sans SC" pitchFamily="34" charset="-120"/>
              </a:rPr>
              <a:t>Worker</a:t>
            </a:r>
            <a:pPr algn="ctr" indent="0" marL="0">
              <a:lnSpc>
                <a:spcPct val="150000"/>
              </a:lnSpc>
              <a:buNone/>
            </a:pPr>
            <a:r>
              <a:rPr lang="en-US" sz="840" dirty="0">
                <a:solidFill>
                  <a:srgbClr val="383838"/>
                </a:solidFill>
                <a:latin typeface="Noto Sans SC" pitchFamily="34" charset="0"/>
                <a:ea typeface="Noto Sans SC" pitchFamily="34" charset="-122"/>
                <a:cs typeface="Noto Sans SC" pitchFamily="34" charset="-120"/>
              </a:rPr>
              <a:t>:</a:t>
            </a:r>
            <a:br/>
            <a:pPr algn="ctr" indent="0" marL="0">
              <a:lnSpc>
                <a:spcPct val="150000"/>
              </a:lnSpc>
              <a:buNone/>
            </a:pPr>
            <a:r>
              <a:rPr lang="en-US" sz="840" dirty="0">
                <a:solidFill>
                  <a:srgbClr val="383838"/>
                </a:solidFill>
                <a:latin typeface="Noto Sans SC" pitchFamily="34" charset="0"/>
                <a:ea typeface="Noto Sans SC" pitchFamily="34" charset="-122"/>
                <a:cs typeface="Noto Sans SC" pitchFamily="34" charset="-120"/>
              </a:rPr>
              <a:t> they build buildings, repair buildings, and need a hammer</a:t>
            </a:r>
            <a:endParaRPr lang="en-US" sz="840" dirty="0"/>
          </a:p>
        </p:txBody>
      </p:sp>
      <p:sp>
        <p:nvSpPr>
          <p:cNvPr id="7" name="Text 4"/>
          <p:cNvSpPr/>
          <p:nvPr/>
        </p:nvSpPr>
        <p:spPr>
          <a:xfrm>
            <a:off x="5629275" y="1704975"/>
            <a:ext cx="1257300" cy="1438275"/>
          </a:xfrm>
          <a:prstGeom prst="rect">
            <a:avLst/>
          </a:prstGeom>
          <a:noFill/>
          <a:ln/>
        </p:spPr>
        <p:txBody>
          <a:bodyPr wrap="square" rtlCol="0" anchor="t"/>
          <a:lstStyle/>
          <a:p>
            <a:pPr algn="ctr" indent="0" marL="0">
              <a:lnSpc>
                <a:spcPct val="150000"/>
              </a:lnSpc>
              <a:buNone/>
            </a:pPr>
            <a:r>
              <a:rPr lang="en-US" sz="840" b="1" dirty="0">
                <a:solidFill>
                  <a:srgbClr val="383838"/>
                </a:solidFill>
                <a:latin typeface="Noto Sans SC" pitchFamily="34" charset="0"/>
                <a:ea typeface="Noto Sans SC" pitchFamily="34" charset="-122"/>
                <a:cs typeface="Noto Sans SC" pitchFamily="34" charset="-120"/>
              </a:rPr>
              <a:t>Soldier</a:t>
            </a:r>
            <a:pPr algn="ctr" indent="0" marL="0">
              <a:lnSpc>
                <a:spcPct val="150000"/>
              </a:lnSpc>
              <a:buNone/>
            </a:pPr>
            <a:r>
              <a:rPr lang="en-US" sz="840" dirty="0">
                <a:solidFill>
                  <a:srgbClr val="383838"/>
                </a:solidFill>
                <a:latin typeface="Noto Sans SC" pitchFamily="34" charset="0"/>
                <a:ea typeface="Noto Sans SC" pitchFamily="34" charset="-122"/>
                <a:cs typeface="Noto Sans SC" pitchFamily="34" charset="-120"/>
              </a:rPr>
              <a:t>:</a:t>
            </a:r>
            <a:br/>
            <a:pPr algn="ctr" indent="0" marL="0">
              <a:lnSpc>
                <a:spcPct val="150000"/>
              </a:lnSpc>
              <a:buNone/>
            </a:pPr>
            <a:r>
              <a:rPr lang="en-US" sz="840" dirty="0">
                <a:solidFill>
                  <a:srgbClr val="383838"/>
                </a:solidFill>
                <a:latin typeface="Noto Sans SC" pitchFamily="34" charset="0"/>
                <a:ea typeface="Noto Sans SC" pitchFamily="34" charset="-122"/>
                <a:cs typeface="Noto Sans SC" pitchFamily="34" charset="-120"/>
              </a:rPr>
              <a:t> they can range attack enemies. Civilian use a gun to be a Soldier.</a:t>
            </a:r>
            <a:endParaRPr lang="en-US" sz="840" dirty="0"/>
          </a:p>
        </p:txBody>
      </p:sp>
      <p:sp>
        <p:nvSpPr>
          <p:cNvPr id="8" name="Text 5"/>
          <p:cNvSpPr/>
          <p:nvPr/>
        </p:nvSpPr>
        <p:spPr>
          <a:xfrm>
            <a:off x="7315200" y="1704975"/>
            <a:ext cx="1257300" cy="1438275"/>
          </a:xfrm>
          <a:prstGeom prst="rect">
            <a:avLst/>
          </a:prstGeom>
          <a:noFill/>
          <a:ln/>
        </p:spPr>
        <p:txBody>
          <a:bodyPr wrap="square" rtlCol="0" anchor="t"/>
          <a:lstStyle/>
          <a:p>
            <a:pPr algn="ctr" indent="0" marL="0">
              <a:lnSpc>
                <a:spcPct val="150000"/>
              </a:lnSpc>
              <a:buNone/>
            </a:pPr>
            <a:r>
              <a:rPr lang="en-US" sz="840" b="1" dirty="0">
                <a:solidFill>
                  <a:srgbClr val="383838"/>
                </a:solidFill>
                <a:latin typeface="Noto Sans SC" pitchFamily="34" charset="0"/>
                <a:ea typeface="Noto Sans SC" pitchFamily="34" charset="-122"/>
                <a:cs typeface="Noto Sans SC" pitchFamily="34" charset="-120"/>
              </a:rPr>
              <a:t>Defender</a:t>
            </a:r>
            <a:pPr algn="ctr" indent="0" marL="0">
              <a:lnSpc>
                <a:spcPct val="150000"/>
              </a:lnSpc>
              <a:buNone/>
            </a:pPr>
            <a:r>
              <a:rPr lang="en-US" sz="840" dirty="0">
                <a:solidFill>
                  <a:srgbClr val="383838"/>
                </a:solidFill>
                <a:latin typeface="Noto Sans SC" pitchFamily="34" charset="0"/>
                <a:ea typeface="Noto Sans SC" pitchFamily="34" charset="-122"/>
                <a:cs typeface="Noto Sans SC" pitchFamily="34" charset="-120"/>
              </a:rPr>
              <a:t>:</a:t>
            </a:r>
            <a:br/>
            <a:pPr algn="ctr" indent="0" marL="0">
              <a:lnSpc>
                <a:spcPct val="150000"/>
              </a:lnSpc>
              <a:buNone/>
            </a:pPr>
            <a:r>
              <a:rPr lang="en-US" sz="840" dirty="0">
                <a:solidFill>
                  <a:srgbClr val="383838"/>
                </a:solidFill>
                <a:latin typeface="Noto Sans SC" pitchFamily="34" charset="0"/>
                <a:ea typeface="Noto Sans SC" pitchFamily="34" charset="-122"/>
                <a:cs typeface="Noto Sans SC" pitchFamily="34" charset="-120"/>
              </a:rPr>
              <a:t> they have shields for blocking attack. Defender will use lances to attack, when they are behind the wall. Civilian use a shield to be a Soldier.</a:t>
            </a:r>
            <a:endParaRPr lang="en-US" sz="84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1828800" y="590550"/>
            <a:ext cx="5162550" cy="828675"/>
          </a:xfrm>
          <a:prstGeom prst="rect">
            <a:avLst/>
          </a:prstGeom>
          <a:noFill/>
          <a:ln/>
        </p:spPr>
        <p:txBody>
          <a:bodyPr wrap="square" rtlCol="0" anchor="ctr"/>
          <a:lstStyle/>
          <a:p>
            <a:pPr algn="ctr" indent="0" marL="0">
              <a:buNone/>
            </a:pPr>
            <a:r>
              <a:rPr lang="en-US" sz="4200" b="1" dirty="0">
                <a:solidFill>
                  <a:srgbClr val="648686"/>
                </a:solidFill>
                <a:latin typeface="Noto Sans SC" pitchFamily="34" charset="0"/>
                <a:ea typeface="Noto Sans SC" pitchFamily="34" charset="-122"/>
                <a:cs typeface="Noto Sans SC" pitchFamily="34" charset="-120"/>
              </a:rPr>
              <a:t> CONTENTS </a:t>
            </a:r>
            <a:endParaRPr lang="en-US" sz="4200" dirty="0"/>
          </a:p>
        </p:txBody>
      </p:sp>
      <p:sp>
        <p:nvSpPr>
          <p:cNvPr id="3" name="Text 1"/>
          <p:cNvSpPr/>
          <p:nvPr/>
        </p:nvSpPr>
        <p:spPr>
          <a:xfrm>
            <a:off x="2314575" y="1500188"/>
            <a:ext cx="5467350" cy="2776538"/>
          </a:xfrm>
          <a:prstGeom prst="rect">
            <a:avLst/>
          </a:prstGeom>
          <a:noFill/>
          <a:ln/>
        </p:spPr>
        <p:txBody>
          <a:bodyPr wrap="square" rtlCol="0" anchor="t"/>
          <a:lstStyle/>
          <a:p>
            <a:pPr algn="l" marL="342900" indent="-342900">
              <a:lnSpc>
                <a:spcPct val="150000"/>
              </a:lnSpc>
              <a:buSzPct val="100000"/>
              <a:buChar char="•"/>
            </a:pPr>
            <a:r>
              <a:rPr lang="en-US" sz="770" dirty="0">
                <a:solidFill>
                  <a:srgbClr val="383838"/>
                </a:solidFill>
                <a:latin typeface="Noto Sans SC" pitchFamily="34" charset="0"/>
                <a:ea typeface="Noto Sans SC" pitchFamily="34" charset="-122"/>
                <a:cs typeface="Noto Sans SC" pitchFamily="34" charset="-120"/>
              </a:rPr>
              <a:t>Game design report</a:t>
            </a:r>
            <a:endParaRPr lang="en-US" sz="770" dirty="0"/>
          </a:p>
          <a:p>
            <a:pPr algn="l" marL="342900" indent="-342900">
              <a:lnSpc>
                <a:spcPct val="150000"/>
              </a:lnSpc>
              <a:buSzPct val="100000"/>
              <a:buChar char="•"/>
            </a:pPr>
            <a:r>
              <a:rPr lang="en-US" sz="770" dirty="0">
                <a:solidFill>
                  <a:srgbClr val="383838"/>
                </a:solidFill>
                <a:latin typeface="Noto Sans SC" pitchFamily="34" charset="0"/>
                <a:ea typeface="Noto Sans SC" pitchFamily="34" charset="-122"/>
                <a:cs typeface="Noto Sans SC" pitchFamily="34" charset="-120"/>
              </a:rPr>
              <a:t>Game name: Seek to survive</a:t>
            </a:r>
            <a:endParaRPr lang="en-US" sz="770" dirty="0"/>
          </a:p>
          <a:p>
            <a:pPr algn="l" marL="342900" indent="-342900">
              <a:lnSpc>
                <a:spcPct val="150000"/>
              </a:lnSpc>
              <a:buSzPct val="100000"/>
              <a:buChar char="•"/>
            </a:pPr>
            <a:r>
              <a:rPr lang="en-US" sz="770" dirty="0">
                <a:solidFill>
                  <a:srgbClr val="383838"/>
                </a:solidFill>
                <a:latin typeface="Noto Sans SC" pitchFamily="34" charset="0"/>
                <a:ea typeface="Noto Sans SC" pitchFamily="34" charset="-122"/>
                <a:cs typeface="Noto Sans SC" pitchFamily="34" charset="-120"/>
              </a:rPr>
              <a:t>Long Liu 20104729</a:t>
            </a:r>
            <a:endParaRPr lang="en-US" sz="770" dirty="0"/>
          </a:p>
          <a:p>
            <a:pPr algn="l" marL="342900" indent="-342900">
              <a:lnSpc>
                <a:spcPct val="150000"/>
              </a:lnSpc>
              <a:buSzPct val="100000"/>
              <a:buChar char="•"/>
            </a:pPr>
            <a:r>
              <a:rPr lang="en-US" sz="770" dirty="0">
                <a:solidFill>
                  <a:srgbClr val="383838"/>
                </a:solidFill>
                <a:latin typeface="Noto Sans SC" pitchFamily="34" charset="0"/>
                <a:ea typeface="Noto Sans SC" pitchFamily="34" charset="-122"/>
                <a:cs typeface="Noto Sans SC" pitchFamily="34" charset="-120"/>
              </a:rPr>
              <a:t>Software system practice Year 4</a:t>
            </a:r>
            <a:endParaRPr lang="en-US" sz="770" dirty="0"/>
          </a:p>
          <a:p>
            <a:pPr algn="l" marL="342900" indent="-342900">
              <a:lnSpc>
                <a:spcPct val="150000"/>
              </a:lnSpc>
              <a:buSzPct val="100000"/>
              <a:buChar char="•"/>
            </a:pPr>
            <a:r>
              <a:rPr lang="en-US" sz="770" dirty="0">
                <a:solidFill>
                  <a:srgbClr val="383838"/>
                </a:solidFill>
                <a:latin typeface="Noto Sans SC" pitchFamily="34" charset="0"/>
                <a:ea typeface="Noto Sans SC" pitchFamily="34" charset="-122"/>
                <a:cs typeface="Noto Sans SC" pitchFamily="34" charset="-120"/>
              </a:rPr>
              <a:t>Date:29/12/2023</a:t>
            </a:r>
            <a:endParaRPr lang="en-US" sz="770" dirty="0"/>
          </a:p>
          <a:p>
            <a:pPr algn="l" marL="342900" indent="-342900">
              <a:lnSpc>
                <a:spcPct val="150000"/>
              </a:lnSpc>
              <a:buSzPct val="100000"/>
              <a:buChar char="•"/>
            </a:pPr>
            <a:r>
              <a:rPr lang="en-US" sz="770" dirty="0">
                <a:solidFill>
                  <a:srgbClr val="383838"/>
                </a:solidFill>
                <a:latin typeface="Noto Sans SC" pitchFamily="34" charset="0"/>
                <a:ea typeface="Noto Sans SC" pitchFamily="34" charset="-122"/>
                <a:cs typeface="Noto Sans SC" pitchFamily="34" charset="-120"/>
              </a:rPr>
              <a:t>Supervisor: Mairead Meagher</a:t>
            </a:r>
            <a:endParaRPr lang="en-US" sz="770" dirty="0"/>
          </a:p>
          <a:p>
            <a:pPr algn="l" marL="342900" indent="-342900">
              <a:lnSpc>
                <a:spcPct val="150000"/>
              </a:lnSpc>
              <a:buSzPct val="100000"/>
              <a:buChar char="•"/>
            </a:pPr>
            <a:r>
              <a:rPr lang="en-US" sz="770" dirty="0">
                <a:solidFill>
                  <a:srgbClr val="383838"/>
                </a:solidFill>
                <a:latin typeface="Noto Sans SC" pitchFamily="34" charset="0"/>
                <a:ea typeface="Noto Sans SC" pitchFamily="34" charset="-122"/>
                <a:cs typeface="Noto Sans SC" pitchFamily="34" charset="-120"/>
              </a:rPr>
              <a:t>1. Game Overview</a:t>
            </a:r>
            <a:endParaRPr lang="en-US" sz="770" dirty="0"/>
          </a:p>
          <a:p>
            <a:pPr algn="l" marL="342900" indent="-342900">
              <a:lnSpc>
                <a:spcPct val="150000"/>
              </a:lnSpc>
              <a:buSzPct val="100000"/>
              <a:buChar char="•"/>
            </a:pPr>
            <a:r>
              <a:rPr lang="en-US" sz="770" dirty="0">
                <a:solidFill>
                  <a:srgbClr val="383838"/>
                </a:solidFill>
                <a:latin typeface="Noto Sans SC" pitchFamily="34" charset="0"/>
                <a:ea typeface="Noto Sans SC" pitchFamily="34" charset="-122"/>
                <a:cs typeface="Noto Sans SC" pitchFamily="34" charset="-120"/>
              </a:rPr>
              <a:t>Gameplay and Mechanics</a:t>
            </a:r>
            <a:endParaRPr lang="en-US" sz="770" dirty="0"/>
          </a:p>
          <a:p>
            <a:pPr algn="l" marL="342900" indent="-342900">
              <a:lnSpc>
                <a:spcPct val="150000"/>
              </a:lnSpc>
              <a:buSzPct val="100000"/>
              <a:buChar char="•"/>
            </a:pPr>
            <a:r>
              <a:rPr lang="en-US" sz="770" dirty="0">
                <a:solidFill>
                  <a:srgbClr val="383838"/>
                </a:solidFill>
                <a:latin typeface="Noto Sans SC" pitchFamily="34" charset="0"/>
                <a:ea typeface="Noto Sans SC" pitchFamily="34" charset="-122"/>
                <a:cs typeface="Noto Sans SC" pitchFamily="34" charset="-120"/>
              </a:rPr>
              <a:t>Story, Setting and Character</a:t>
            </a:r>
            <a:endParaRPr lang="en-US" sz="770" dirty="0"/>
          </a:p>
          <a:p>
            <a:pPr algn="l" marL="342900" indent="-342900">
              <a:lnSpc>
                <a:spcPct val="150000"/>
              </a:lnSpc>
              <a:buSzPct val="100000"/>
              <a:buChar char="•"/>
            </a:pPr>
            <a:r>
              <a:rPr lang="en-US" sz="770" dirty="0">
                <a:solidFill>
                  <a:srgbClr val="383838"/>
                </a:solidFill>
                <a:latin typeface="Noto Sans SC" pitchFamily="34" charset="0"/>
                <a:ea typeface="Noto Sans SC" pitchFamily="34" charset="-122"/>
                <a:cs typeface="Noto Sans SC" pitchFamily="34" charset="-120"/>
              </a:rPr>
              <a:t>4.Interface</a:t>
            </a:r>
            <a:endParaRPr lang="en-US" sz="770" dirty="0"/>
          </a:p>
          <a:p>
            <a:pPr algn="l" marL="342900" indent="-342900">
              <a:lnSpc>
                <a:spcPct val="150000"/>
              </a:lnSpc>
              <a:buSzPct val="100000"/>
              <a:buChar char="•"/>
            </a:pPr>
            <a:r>
              <a:rPr lang="en-US" sz="770" dirty="0">
                <a:solidFill>
                  <a:srgbClr val="383838"/>
                </a:solidFill>
                <a:latin typeface="Noto Sans SC" pitchFamily="34" charset="0"/>
                <a:ea typeface="Noto Sans SC" pitchFamily="34" charset="-122"/>
                <a:cs typeface="Noto Sans SC" pitchFamily="34" charset="-120"/>
              </a:rPr>
              <a:t>5. Technical</a:t>
            </a:r>
            <a:endParaRPr lang="en-US" sz="770" dirty="0"/>
          </a:p>
          <a:p>
            <a:pPr algn="l" marL="342900" indent="-342900">
              <a:lnSpc>
                <a:spcPct val="150000"/>
              </a:lnSpc>
              <a:buSzPct val="100000"/>
              <a:buChar char="•"/>
            </a:pPr>
            <a:r>
              <a:rPr lang="en-US" sz="770" dirty="0">
                <a:solidFill>
                  <a:srgbClr val="383838"/>
                </a:solidFill>
                <a:latin typeface="Noto Sans SC" pitchFamily="34" charset="0"/>
                <a:ea typeface="Noto Sans SC" pitchFamily="34" charset="-122"/>
                <a:cs typeface="Noto Sans SC" pitchFamily="34" charset="-120"/>
              </a:rPr>
              <a:t>Project Management</a:t>
            </a:r>
            <a:endParaRPr lang="en-US" sz="770" dirty="0"/>
          </a:p>
          <a:p>
            <a:pPr algn="l" marL="342900" indent="-342900">
              <a:lnSpc>
                <a:spcPct val="150000"/>
              </a:lnSpc>
              <a:buSzPct val="100000"/>
              <a:buChar char="•"/>
            </a:pPr>
            <a:r>
              <a:rPr lang="en-US" sz="770" dirty="0">
                <a:solidFill>
                  <a:srgbClr val="383838"/>
                </a:solidFill>
                <a:latin typeface="Noto Sans SC" pitchFamily="34" charset="0"/>
                <a:ea typeface="Noto Sans SC" pitchFamily="34" charset="-122"/>
                <a:cs typeface="Noto Sans SC" pitchFamily="34" charset="-120"/>
              </a:rPr>
              <a:t>Appendices</a:t>
            </a:r>
            <a:endParaRPr lang="en-US" sz="77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971550" y="1319213"/>
            <a:ext cx="2300288" cy="2009775"/>
          </a:xfrm>
          <a:prstGeom prst="rect">
            <a:avLst/>
          </a:prstGeom>
          <a:noFill/>
          <a:ln/>
        </p:spPr>
        <p:txBody>
          <a:bodyPr wrap="square" rtlCol="0" anchor="t"/>
          <a:lstStyle/>
          <a:p>
            <a:pPr indent="0" marL="0">
              <a:buNone/>
            </a:pPr>
            <a:r>
              <a:rPr lang="en-US" sz="2450" b="1" dirty="0">
                <a:solidFill>
                  <a:srgbClr val="383838"/>
                </a:solidFill>
                <a:latin typeface="Noto Sans SC" pitchFamily="34" charset="0"/>
                <a:ea typeface="Noto Sans SC" pitchFamily="34" charset="-122"/>
                <a:cs typeface="Noto Sans SC" pitchFamily="34" charset="-120"/>
              </a:rPr>
              <a:t>There are some neutral organisms.</a:t>
            </a:r>
            <a:endParaRPr lang="en-US" sz="2450" dirty="0"/>
          </a:p>
        </p:txBody>
      </p:sp>
      <p:sp>
        <p:nvSpPr>
          <p:cNvPr id="4" name="Text 1"/>
          <p:cNvSpPr/>
          <p:nvPr/>
        </p:nvSpPr>
        <p:spPr>
          <a:xfrm>
            <a:off x="4462463" y="1319213"/>
            <a:ext cx="3667125" cy="3038475"/>
          </a:xfrm>
          <a:prstGeom prst="rect">
            <a:avLst/>
          </a:prstGeom>
          <a:noFill/>
          <a:ln/>
        </p:spPr>
        <p:txBody>
          <a:bodyPr wrap="square" rtlCol="0" anchor="t"/>
          <a:lstStyle/>
          <a:p>
            <a:pPr algn="l" indent="0" marL="0">
              <a:lnSpc>
                <a:spcPct val="150000"/>
              </a:lnSpc>
              <a:buNone/>
            </a:pPr>
            <a:r>
              <a:rPr lang="en-US" sz="1400" b="1" dirty="0">
                <a:solidFill>
                  <a:srgbClr val="383838"/>
                </a:solidFill>
                <a:latin typeface="Noto Sans SC" pitchFamily="34" charset="0"/>
                <a:ea typeface="Noto Sans SC" pitchFamily="34" charset="-122"/>
                <a:cs typeface="Noto Sans SC" pitchFamily="34" charset="-120"/>
              </a:rPr>
              <a:t>Huge-mouse</a:t>
            </a:r>
            <a:pPr algn="l" indent="0" marL="0">
              <a:lnSpc>
                <a:spcPct val="150000"/>
              </a:lnSpc>
              <a:buNone/>
            </a:pPr>
            <a:r>
              <a:rPr lang="en-US" sz="1400" dirty="0">
                <a:solidFill>
                  <a:srgbClr val="383838"/>
                </a:solidFill>
                <a:latin typeface="Noto Sans SC" pitchFamily="34" charset="0"/>
                <a:ea typeface="Noto Sans SC" pitchFamily="34" charset="-122"/>
                <a:cs typeface="Noto Sans SC" pitchFamily="34" charset="-120"/>
              </a:rPr>
              <a:t>:</a:t>
            </a:r>
            <a:br/>
            <a:pPr algn="l" indent="0" marL="0">
              <a:lnSpc>
                <a:spcPct val="150000"/>
              </a:lnSpc>
              <a:buNone/>
            </a:pPr>
            <a:r>
              <a:rPr lang="en-US" sz="1400" dirty="0">
                <a:solidFill>
                  <a:srgbClr val="383838"/>
                </a:solidFill>
                <a:latin typeface="Noto Sans SC" pitchFamily="34" charset="0"/>
                <a:ea typeface="Noto Sans SC" pitchFamily="34" charset="-122"/>
                <a:cs typeface="Noto Sans SC" pitchFamily="34" charset="-120"/>
              </a:rPr>
              <a:t> It will provide some materials after it dies.</a:t>
            </a:r>
            <a:endParaRPr lang="en-US" sz="1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762000" y="528638"/>
            <a:ext cx="7806690" cy="552450"/>
          </a:xfrm>
          <a:prstGeom prst="rect">
            <a:avLst/>
          </a:prstGeom>
          <a:noFill/>
          <a:ln/>
        </p:spPr>
        <p:txBody>
          <a:bodyPr wrap="square" rtlCol="0" anchor="ctr"/>
          <a:lstStyle/>
          <a:p>
            <a:pPr algn="l" indent="0" marL="0">
              <a:buNone/>
            </a:pPr>
            <a:r>
              <a:rPr lang="en-US" sz="2660" b="1" dirty="0">
                <a:solidFill>
                  <a:srgbClr val="648686"/>
                </a:solidFill>
                <a:latin typeface="Noto Sans SC" pitchFamily="34" charset="0"/>
                <a:ea typeface="Noto Sans SC" pitchFamily="34" charset="-122"/>
                <a:cs typeface="Noto Sans SC" pitchFamily="34" charset="-120"/>
              </a:rPr>
              <a:t>1.6.5. Description of Player</a:t>
            </a:r>
            <a:endParaRPr lang="en-US" sz="2660" dirty="0"/>
          </a:p>
        </p:txBody>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95022" y="1228725"/>
            <a:ext cx="7449207" cy="3333750"/>
          </a:xfrm>
          <a:prstGeom prst="rect">
            <a:avLst/>
          </a:prstGeom>
        </p:spPr>
      </p:pic>
      <p:sp>
        <p:nvSpPr>
          <p:cNvPr id="4" name="Text 1"/>
          <p:cNvSpPr/>
          <p:nvPr/>
        </p:nvSpPr>
        <p:spPr>
          <a:xfrm>
            <a:off x="1203106" y="1527613"/>
            <a:ext cx="2772760" cy="248307"/>
          </a:xfrm>
          <a:prstGeom prst="rect">
            <a:avLst/>
          </a:prstGeom>
          <a:noFill/>
          <a:ln/>
        </p:spPr>
        <p:txBody>
          <a:bodyPr wrap="square" rtlCol="0" anchor="t"/>
          <a:lstStyle/>
          <a:p>
            <a:pPr algn="l" marL="342900" indent="-342900">
              <a:lnSpc>
                <a:spcPct val="150000"/>
              </a:lnSpc>
              <a:buSzPct val="100000"/>
              <a:buChar char="•"/>
            </a:pPr>
            <a:r>
              <a:rPr lang="en-US" sz="1217" dirty="0">
                <a:solidFill>
                  <a:srgbClr val="000000"/>
                </a:solidFill>
                <a:latin typeface="Noto Sans SC" pitchFamily="34" charset="0"/>
                <a:ea typeface="Noto Sans SC" pitchFamily="34" charset="-122"/>
                <a:cs typeface="Noto Sans SC" pitchFamily="34" charset="-120"/>
              </a:rPr>
              <a:t>Range attack,</a:t>
            </a:r>
            <a:endParaRPr lang="en-US" sz="1217" dirty="0"/>
          </a:p>
        </p:txBody>
      </p:sp>
      <p:sp>
        <p:nvSpPr>
          <p:cNvPr id="5" name="Text 2"/>
          <p:cNvSpPr/>
          <p:nvPr/>
        </p:nvSpPr>
        <p:spPr>
          <a:xfrm>
            <a:off x="1203106" y="2051816"/>
            <a:ext cx="2772760" cy="248307"/>
          </a:xfrm>
          <a:prstGeom prst="rect">
            <a:avLst/>
          </a:prstGeom>
          <a:noFill/>
          <a:ln/>
        </p:spPr>
        <p:txBody>
          <a:bodyPr wrap="square" rtlCol="0" anchor="t"/>
          <a:lstStyle/>
          <a:p>
            <a:pPr algn="l" marL="342900" indent="-342900">
              <a:lnSpc>
                <a:spcPct val="150000"/>
              </a:lnSpc>
              <a:buSzPct val="100000"/>
              <a:buChar char="•"/>
            </a:pPr>
            <a:r>
              <a:rPr lang="en-US" sz="1217" dirty="0">
                <a:solidFill>
                  <a:srgbClr val="000000"/>
                </a:solidFill>
                <a:latin typeface="Noto Sans SC" pitchFamily="34" charset="0"/>
                <a:ea typeface="Noto Sans SC" pitchFamily="34" charset="-122"/>
                <a:cs typeface="Noto Sans SC" pitchFamily="34" charset="-120"/>
              </a:rPr>
              <a:t>medium attack power,</a:t>
            </a:r>
            <a:endParaRPr lang="en-US" sz="1217" dirty="0"/>
          </a:p>
        </p:txBody>
      </p:sp>
      <p:sp>
        <p:nvSpPr>
          <p:cNvPr id="6" name="Text 3"/>
          <p:cNvSpPr/>
          <p:nvPr/>
        </p:nvSpPr>
        <p:spPr>
          <a:xfrm>
            <a:off x="1203106" y="2576020"/>
            <a:ext cx="2772760" cy="248307"/>
          </a:xfrm>
          <a:prstGeom prst="rect">
            <a:avLst/>
          </a:prstGeom>
          <a:noFill/>
          <a:ln/>
        </p:spPr>
        <p:txBody>
          <a:bodyPr wrap="square" rtlCol="0" anchor="t"/>
          <a:lstStyle/>
          <a:p>
            <a:pPr algn="l" marL="342900" indent="-342900">
              <a:lnSpc>
                <a:spcPct val="150000"/>
              </a:lnSpc>
              <a:buSzPct val="100000"/>
              <a:buChar char="•"/>
            </a:pPr>
            <a:r>
              <a:rPr lang="en-US" sz="1217" dirty="0">
                <a:solidFill>
                  <a:srgbClr val="000000"/>
                </a:solidFill>
                <a:latin typeface="Noto Sans SC" pitchFamily="34" charset="0"/>
                <a:ea typeface="Noto Sans SC" pitchFamily="34" charset="-122"/>
                <a:cs typeface="Noto Sans SC" pitchFamily="34" charset="-120"/>
              </a:rPr>
              <a:t>medium speed,</a:t>
            </a:r>
            <a:endParaRPr lang="en-US" sz="1217" dirty="0"/>
          </a:p>
        </p:txBody>
      </p:sp>
      <p:sp>
        <p:nvSpPr>
          <p:cNvPr id="7" name="Text 4"/>
          <p:cNvSpPr/>
          <p:nvPr/>
        </p:nvSpPr>
        <p:spPr>
          <a:xfrm>
            <a:off x="1203106" y="3100223"/>
            <a:ext cx="2772760" cy="248307"/>
          </a:xfrm>
          <a:prstGeom prst="rect">
            <a:avLst/>
          </a:prstGeom>
          <a:noFill/>
          <a:ln/>
        </p:spPr>
        <p:txBody>
          <a:bodyPr wrap="square" rtlCol="0" anchor="t"/>
          <a:lstStyle/>
          <a:p>
            <a:pPr algn="l" marL="342900" indent="-342900">
              <a:lnSpc>
                <a:spcPct val="150000"/>
              </a:lnSpc>
              <a:buSzPct val="100000"/>
              <a:buChar char="•"/>
            </a:pPr>
            <a:r>
              <a:rPr lang="en-US" sz="1217" dirty="0">
                <a:solidFill>
                  <a:srgbClr val="000000"/>
                </a:solidFill>
                <a:latin typeface="Noto Sans SC" pitchFamily="34" charset="0"/>
                <a:ea typeface="Noto Sans SC" pitchFamily="34" charset="-122"/>
                <a:cs typeface="Noto Sans SC" pitchFamily="34" charset="-120"/>
              </a:rPr>
              <a:t>If player dies, the game will end.</a:t>
            </a:r>
            <a:endParaRPr lang="en-US" sz="1217" dirty="0"/>
          </a:p>
        </p:txBody>
      </p:sp>
      <p:sp>
        <p:nvSpPr>
          <p:cNvPr id="8" name="Text 5"/>
          <p:cNvSpPr/>
          <p:nvPr/>
        </p:nvSpPr>
        <p:spPr>
          <a:xfrm>
            <a:off x="4619625" y="1527613"/>
            <a:ext cx="2772760" cy="248307"/>
          </a:xfrm>
          <a:prstGeom prst="rect">
            <a:avLst/>
          </a:prstGeom>
          <a:noFill/>
          <a:ln/>
        </p:spPr>
        <p:txBody>
          <a:bodyPr wrap="square" rtlCol="0" anchor="t"/>
          <a:lstStyle/>
          <a:p>
            <a:pPr algn="l" marL="342900" indent="-342900">
              <a:lnSpc>
                <a:spcPct val="150000"/>
              </a:lnSpc>
              <a:buSzPct val="100000"/>
              <a:buChar char="•"/>
            </a:pPr>
            <a:r>
              <a:rPr lang="en-US" sz="1217" dirty="0">
                <a:solidFill>
                  <a:srgbClr val="000000"/>
                </a:solidFill>
                <a:latin typeface="Noto Sans SC" pitchFamily="34" charset="0"/>
                <a:ea typeface="Noto Sans SC" pitchFamily="34" charset="-122"/>
                <a:cs typeface="Noto Sans SC" pitchFamily="34" charset="-120"/>
              </a:rPr>
              <a:t>has a bag,</a:t>
            </a:r>
            <a:endParaRPr lang="en-US" sz="1217" dirty="0"/>
          </a:p>
        </p:txBody>
      </p:sp>
      <p:sp>
        <p:nvSpPr>
          <p:cNvPr id="9" name="Text 6"/>
          <p:cNvSpPr/>
          <p:nvPr/>
        </p:nvSpPr>
        <p:spPr>
          <a:xfrm>
            <a:off x="4619625" y="2051816"/>
            <a:ext cx="2772760" cy="248307"/>
          </a:xfrm>
          <a:prstGeom prst="rect">
            <a:avLst/>
          </a:prstGeom>
          <a:noFill/>
          <a:ln/>
        </p:spPr>
        <p:txBody>
          <a:bodyPr wrap="square" rtlCol="0" anchor="t"/>
          <a:lstStyle/>
          <a:p>
            <a:pPr algn="l" marL="342900" indent="-342900">
              <a:lnSpc>
                <a:spcPct val="150000"/>
              </a:lnSpc>
              <a:buSzPct val="100000"/>
              <a:buChar char="•"/>
            </a:pPr>
            <a:r>
              <a:rPr lang="en-US" sz="1217" dirty="0">
                <a:solidFill>
                  <a:srgbClr val="000000"/>
                </a:solidFill>
                <a:latin typeface="Noto Sans SC" pitchFamily="34" charset="0"/>
                <a:ea typeface="Noto Sans SC" pitchFamily="34" charset="-122"/>
                <a:cs typeface="Noto Sans SC" pitchFamily="34" charset="-120"/>
              </a:rPr>
              <a:t>high health,</a:t>
            </a:r>
            <a:endParaRPr lang="en-US" sz="1217" dirty="0"/>
          </a:p>
        </p:txBody>
      </p:sp>
      <p:sp>
        <p:nvSpPr>
          <p:cNvPr id="10" name="Text 7"/>
          <p:cNvSpPr/>
          <p:nvPr/>
        </p:nvSpPr>
        <p:spPr>
          <a:xfrm>
            <a:off x="4619625" y="2576020"/>
            <a:ext cx="2772760" cy="496614"/>
          </a:xfrm>
          <a:prstGeom prst="rect">
            <a:avLst/>
          </a:prstGeom>
          <a:noFill/>
          <a:ln/>
        </p:spPr>
        <p:txBody>
          <a:bodyPr wrap="square" rtlCol="0" anchor="t"/>
          <a:lstStyle/>
          <a:p>
            <a:pPr algn="l" marL="342900" indent="-342900">
              <a:lnSpc>
                <a:spcPct val="150000"/>
              </a:lnSpc>
              <a:buSzPct val="100000"/>
              <a:buChar char="•"/>
            </a:pPr>
            <a:r>
              <a:rPr lang="en-US" sz="1217" dirty="0">
                <a:solidFill>
                  <a:srgbClr val="000000"/>
                </a:solidFill>
                <a:latin typeface="Noto Sans SC" pitchFamily="34" charset="0"/>
                <a:ea typeface="Noto Sans SC" pitchFamily="34" charset="-122"/>
                <a:cs typeface="Noto Sans SC" pitchFamily="34" charset="-120"/>
              </a:rPr>
              <a:t>use power increase speed in a short time,</a:t>
            </a:r>
            <a:endParaRPr lang="en-US" sz="1217"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3843338" y="2738438"/>
            <a:ext cx="1452563" cy="1243013"/>
          </a:xfrm>
          <a:prstGeom prst="rect">
            <a:avLst/>
          </a:prstGeom>
          <a:noFill/>
          <a:ln/>
        </p:spPr>
        <p:txBody>
          <a:bodyPr wrap="square" rtlCol="0" anchor="ctr"/>
          <a:lstStyle/>
          <a:p>
            <a:pPr algn="ctr" indent="0" marL="0">
              <a:buNone/>
            </a:pPr>
            <a:r>
              <a:rPr lang="en-US" sz="5760" b="1" dirty="0">
                <a:solidFill>
                  <a:srgbClr val="646464"/>
                </a:solidFill>
                <a:latin typeface="Noto Sans SC" pitchFamily="34" charset="0"/>
                <a:ea typeface="Noto Sans SC" pitchFamily="34" charset="-122"/>
                <a:cs typeface="Noto Sans SC" pitchFamily="34" charset="-120"/>
              </a:rPr>
              <a:t>02</a:t>
            </a:r>
            <a:endParaRPr lang="en-US" sz="5760" dirty="0"/>
          </a:p>
        </p:txBody>
      </p:sp>
      <p:sp>
        <p:nvSpPr>
          <p:cNvPr id="3" name="Text 1"/>
          <p:cNvSpPr/>
          <p:nvPr/>
        </p:nvSpPr>
        <p:spPr>
          <a:xfrm>
            <a:off x="1971675" y="1766888"/>
            <a:ext cx="5101590" cy="890587"/>
          </a:xfrm>
          <a:prstGeom prst="rect">
            <a:avLst/>
          </a:prstGeom>
          <a:noFill/>
          <a:ln/>
        </p:spPr>
        <p:txBody>
          <a:bodyPr wrap="square" rtlCol="0" anchor="t"/>
          <a:lstStyle/>
          <a:p>
            <a:pPr algn="ctr" indent="0" marL="0">
              <a:buNone/>
            </a:pPr>
            <a:r>
              <a:rPr lang="en-US" sz="2905" b="1" dirty="0">
                <a:solidFill>
                  <a:srgbClr val="648686"/>
                </a:solidFill>
                <a:latin typeface="Noto Sans SC" pitchFamily="34" charset="0"/>
                <a:ea typeface="Noto Sans SC" pitchFamily="34" charset="-122"/>
                <a:cs typeface="Noto Sans SC" pitchFamily="34" charset="-120"/>
              </a:rPr>
              <a:t>Gameplay and Mechanics</a:t>
            </a:r>
            <a:endParaRPr lang="en-US" sz="2905"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585788" y="285750"/>
            <a:ext cx="4410075" cy="514350"/>
          </a:xfrm>
          <a:prstGeom prst="rect">
            <a:avLst/>
          </a:prstGeom>
          <a:noFill/>
          <a:ln/>
        </p:spPr>
        <p:txBody>
          <a:bodyPr wrap="square" rtlCol="0" anchor="t"/>
          <a:lstStyle/>
          <a:p>
            <a:pPr indent="0" marL="0">
              <a:buNone/>
            </a:pPr>
            <a:r>
              <a:rPr lang="en-US" sz="2030" b="1" dirty="0">
                <a:solidFill>
                  <a:srgbClr val="383838"/>
                </a:solidFill>
                <a:latin typeface="Noto Sans SC" pitchFamily="34" charset="0"/>
                <a:ea typeface="Noto Sans SC" pitchFamily="34" charset="-122"/>
                <a:cs typeface="Noto Sans SC" pitchFamily="34" charset="-120"/>
              </a:rPr>
              <a:t>Gameplay and Mechanics</a:t>
            </a:r>
            <a:endParaRPr lang="en-US" sz="2030" dirty="0"/>
          </a:p>
        </p:txBody>
      </p:sp>
      <p:sp>
        <p:nvSpPr>
          <p:cNvPr id="4" name="Text 1"/>
          <p:cNvSpPr/>
          <p:nvPr/>
        </p:nvSpPr>
        <p:spPr>
          <a:xfrm>
            <a:off x="585788" y="1228725"/>
            <a:ext cx="4410075" cy="3476625"/>
          </a:xfrm>
          <a:prstGeom prst="rect">
            <a:avLst/>
          </a:prstGeom>
          <a:noFill/>
          <a:ln/>
        </p:spPr>
        <p:txBody>
          <a:bodyPr wrap="square" rtlCol="0" anchor="t"/>
          <a:lstStyle/>
          <a:p>
            <a:pPr algn="l" indent="0" marL="0">
              <a:lnSpc>
                <a:spcPct val="150000"/>
              </a:lnSpc>
              <a:buNone/>
            </a:pPr>
            <a:r>
              <a:rPr lang="en-US" sz="1400" dirty="0">
                <a:solidFill>
                  <a:srgbClr val="383838"/>
                </a:solidFill>
                <a:latin typeface="Noto Sans SC" pitchFamily="34" charset="0"/>
                <a:ea typeface="Noto Sans SC" pitchFamily="34" charset="-122"/>
                <a:cs typeface="Noto Sans SC" pitchFamily="34" charset="-120"/>
              </a:rPr>
              <a:t>1. Gameplay
</a:t>
            </a:r>
            <a:endParaRPr lang="en-US" sz="1400" dirty="0"/>
          </a:p>
          <a:p>
            <a:pPr algn="l" indent="0" marL="0">
              <a:lnSpc>
                <a:spcPct val="150000"/>
              </a:lnSpc>
              <a:buNone/>
            </a:pPr>
            <a:r>
              <a:rPr lang="en-US" sz="1400" dirty="0">
                <a:solidFill>
                  <a:srgbClr val="383838"/>
                </a:solidFill>
                <a:latin typeface="Noto Sans SC" pitchFamily="34" charset="0"/>
                <a:ea typeface="Noto Sans SC" pitchFamily="34" charset="-122"/>
                <a:cs typeface="Noto Sans SC" pitchFamily="34" charset="-120"/>
              </a:rPr>
              <a:t>2. Mechanics
</a:t>
            </a:r>
            <a:endParaRPr lang="en-US" sz="1400" dirty="0"/>
          </a:p>
          <a:p>
            <a:pPr algn="l" indent="0" marL="0">
              <a:lnSpc>
                <a:spcPct val="150000"/>
              </a:lnSpc>
              <a:buNone/>
            </a:pPr>
            <a:r>
              <a:rPr lang="en-US" sz="1400" dirty="0">
                <a:solidFill>
                  <a:srgbClr val="383838"/>
                </a:solidFill>
                <a:latin typeface="Noto Sans SC" pitchFamily="34" charset="0"/>
                <a:ea typeface="Noto Sans SC" pitchFamily="34" charset="-122"/>
                <a:cs typeface="Noto Sans SC" pitchFamily="34" charset="-120"/>
              </a:rPr>
              <a:t>3. Screen Flow
</a:t>
            </a:r>
            <a:endParaRPr lang="en-US" sz="1400" dirty="0"/>
          </a:p>
          <a:p>
            <a:pPr algn="l" indent="0" marL="0">
              <a:lnSpc>
                <a:spcPct val="150000"/>
              </a:lnSpc>
              <a:buNone/>
            </a:pPr>
            <a:r>
              <a:rPr lang="en-US" sz="1400" dirty="0">
                <a:solidFill>
                  <a:srgbClr val="383838"/>
                </a:solidFill>
                <a:latin typeface="Noto Sans SC" pitchFamily="34" charset="0"/>
                <a:ea typeface="Noto Sans SC" pitchFamily="34" charset="-122"/>
                <a:cs typeface="Noto Sans SC" pitchFamily="34" charset="-120"/>
              </a:rPr>
              <a:t>4. Replaying and Saving</a:t>
            </a:r>
            <a:endParaRPr lang="en-US" sz="1400" dirty="0"/>
          </a:p>
        </p:txBody>
      </p:sp>
      <p:pic>
        <p:nvPicPr>
          <p:cNvPr id="5" name="Image 1" descr="https://assets.mindshow.fun/assets/unsplashimgs/office.jpeg?x-oss-process=style/img">    </p:cNvPr>
          <p:cNvPicPr>
            <a:picLocks noChangeAspect="1"/>
          </p:cNvPicPr>
          <p:nvPr/>
        </p:nvPicPr>
        <p:blipFill>
          <a:blip r:embed="rId3"/>
          <a:srcRect l="27747" r="27747" t="0" b="0"/>
          <a:stretch/>
        </p:blipFill>
        <p:spPr>
          <a:xfrm>
            <a:off x="5710238" y="0"/>
            <a:ext cx="3433763" cy="51435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762000" y="528638"/>
            <a:ext cx="7806690" cy="552450"/>
          </a:xfrm>
          <a:prstGeom prst="rect">
            <a:avLst/>
          </a:prstGeom>
          <a:noFill/>
          <a:ln/>
        </p:spPr>
        <p:txBody>
          <a:bodyPr wrap="square" rtlCol="0" anchor="ctr"/>
          <a:lstStyle/>
          <a:p>
            <a:pPr algn="l" indent="0" marL="0">
              <a:buNone/>
            </a:pPr>
            <a:r>
              <a:rPr lang="en-US" sz="2660" b="1" dirty="0">
                <a:solidFill>
                  <a:srgbClr val="648686"/>
                </a:solidFill>
                <a:latin typeface="Noto Sans SC" pitchFamily="34" charset="0"/>
                <a:ea typeface="Noto Sans SC" pitchFamily="34" charset="-122"/>
                <a:cs typeface="Noto Sans SC" pitchFamily="34" charset="-120"/>
              </a:rPr>
              <a:t>1. Gameplay</a:t>
            </a:r>
            <a:endParaRPr lang="en-US" sz="2660" dirty="0"/>
          </a:p>
        </p:txBody>
      </p:sp>
      <p:sp>
        <p:nvSpPr>
          <p:cNvPr id="3" name="Text 1"/>
          <p:cNvSpPr/>
          <p:nvPr/>
        </p:nvSpPr>
        <p:spPr>
          <a:xfrm>
            <a:off x="762000" y="1228725"/>
            <a:ext cx="7715250" cy="3452813"/>
          </a:xfrm>
          <a:prstGeom prst="rect">
            <a:avLst/>
          </a:prstGeom>
          <a:noFill/>
          <a:ln/>
        </p:spPr>
        <p:txBody>
          <a:bodyPr wrap="square" rtlCol="0" anchor="t"/>
          <a:lstStyle/>
          <a:p>
            <a:pPr algn="l" marL="342900" indent="-342900">
              <a:lnSpc>
                <a:spcPct val="150000"/>
              </a:lnSpc>
              <a:buSzPct val="100000"/>
              <a:buChar char="•"/>
            </a:pPr>
            <a:r>
              <a:rPr lang="en-US" sz="1680" dirty="0">
                <a:solidFill>
                  <a:srgbClr val="000000"/>
                </a:solidFill>
                <a:latin typeface="Noto Sans SC" pitchFamily="34" charset="0"/>
                <a:ea typeface="Noto Sans SC" pitchFamily="34" charset="-122"/>
                <a:cs typeface="Noto Sans SC" pitchFamily="34" charset="-120"/>
              </a:rPr>
              <a:t>2.1.1. Game Progression</a:t>
            </a:r>
            <a:endParaRPr lang="en-US" sz="1680" dirty="0"/>
          </a:p>
          <a:p>
            <a:pPr algn="l" marL="342900" indent="-342900">
              <a:lnSpc>
                <a:spcPct val="150000"/>
              </a:lnSpc>
              <a:buSzPct val="100000"/>
              <a:buChar char="•"/>
            </a:pPr>
            <a:r>
              <a:rPr lang="en-US" sz="1680" dirty="0">
                <a:solidFill>
                  <a:srgbClr val="000000"/>
                </a:solidFill>
                <a:latin typeface="Noto Sans SC" pitchFamily="34" charset="0"/>
                <a:ea typeface="Noto Sans SC" pitchFamily="34" charset="-122"/>
                <a:cs typeface="Noto Sans SC" pitchFamily="34" charset="-120"/>
              </a:rPr>
              <a:t>2.1.2. challenge Structure</a:t>
            </a:r>
            <a:endParaRPr lang="en-US" sz="1680" dirty="0"/>
          </a:p>
          <a:p>
            <a:pPr algn="l" marL="342900" indent="-342900">
              <a:lnSpc>
                <a:spcPct val="150000"/>
              </a:lnSpc>
              <a:buSzPct val="100000"/>
              <a:buChar char="•"/>
            </a:pPr>
            <a:r>
              <a:rPr lang="en-US" sz="1680" dirty="0">
                <a:solidFill>
                  <a:srgbClr val="000000"/>
                </a:solidFill>
                <a:latin typeface="Noto Sans SC" pitchFamily="34" charset="0"/>
                <a:ea typeface="Noto Sans SC" pitchFamily="34" charset="-122"/>
                <a:cs typeface="Noto Sans SC" pitchFamily="34" charset="-120"/>
              </a:rPr>
              <a:t>2.1.4. Play Flow</a:t>
            </a:r>
            <a:endParaRPr lang="en-US" sz="168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762000" y="528638"/>
            <a:ext cx="7806690" cy="552450"/>
          </a:xfrm>
          <a:prstGeom prst="rect">
            <a:avLst/>
          </a:prstGeom>
          <a:noFill/>
          <a:ln/>
        </p:spPr>
        <p:txBody>
          <a:bodyPr wrap="square" rtlCol="0" anchor="ctr"/>
          <a:lstStyle/>
          <a:p>
            <a:pPr algn="l" indent="0" marL="0">
              <a:buNone/>
            </a:pPr>
            <a:r>
              <a:rPr lang="en-US" sz="2660" b="1" dirty="0">
                <a:solidFill>
                  <a:srgbClr val="648686"/>
                </a:solidFill>
                <a:latin typeface="Noto Sans SC" pitchFamily="34" charset="0"/>
                <a:ea typeface="Noto Sans SC" pitchFamily="34" charset="-122"/>
                <a:cs typeface="Noto Sans SC" pitchFamily="34" charset="-120"/>
              </a:rPr>
              <a:t>2.1.1. Game Progression</a:t>
            </a:r>
            <a:endParaRPr lang="en-US" sz="2660" dirty="0"/>
          </a:p>
        </p:txBody>
      </p:sp>
      <p:sp>
        <p:nvSpPr>
          <p:cNvPr id="3" name="Text 1"/>
          <p:cNvSpPr/>
          <p:nvPr/>
        </p:nvSpPr>
        <p:spPr>
          <a:xfrm>
            <a:off x="762000" y="1228725"/>
            <a:ext cx="7715250" cy="3452813"/>
          </a:xfrm>
          <a:prstGeom prst="rect">
            <a:avLst/>
          </a:prstGeom>
          <a:noFill/>
          <a:ln/>
        </p:spPr>
        <p:txBody>
          <a:bodyPr wrap="square" rtlCol="0" anchor="t"/>
          <a:lstStyle/>
          <a:p>
            <a:pPr algn="l" marL="342900" indent="-342900">
              <a:lnSpc>
                <a:spcPct val="150000"/>
              </a:lnSpc>
              <a:buSzPct val="100000"/>
              <a:buChar char="•"/>
            </a:pPr>
            <a:r>
              <a:rPr lang="en-US" sz="1610" dirty="0">
                <a:solidFill>
                  <a:srgbClr val="000000"/>
                </a:solidFill>
                <a:latin typeface="Noto Sans SC" pitchFamily="34" charset="0"/>
                <a:ea typeface="Noto Sans SC" pitchFamily="34" charset="-122"/>
                <a:cs typeface="Noto Sans SC" pitchFamily="34" charset="-120"/>
              </a:rPr>
              <a:t>Starting out, the player will appear at the base with some initial materials. These materials can be used to hire civilians. Subsequently, the player can create tools like guns or hammers by constructing corresponding buildings. This will change the jobs of the civilians: workers will operate the factory to gather more materials, while soldiers will hunt neutral organisms for additional resources. Meanwhile, nests will periodically produce enemies that attack the base. As the game progresses, the player will construct more buildings, and the nests will generate increasingly more enemies. The player's objective is to destroy the two nests before being overwhelmed by the enemies.</a:t>
            </a:r>
            <a:endParaRPr lang="en-US" sz="161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762000" y="528638"/>
            <a:ext cx="7806690" cy="552450"/>
          </a:xfrm>
          <a:prstGeom prst="rect">
            <a:avLst/>
          </a:prstGeom>
          <a:noFill/>
          <a:ln/>
        </p:spPr>
        <p:txBody>
          <a:bodyPr wrap="square" rtlCol="0" anchor="ctr"/>
          <a:lstStyle/>
          <a:p>
            <a:pPr algn="l" indent="0" marL="0">
              <a:buNone/>
            </a:pPr>
            <a:r>
              <a:rPr lang="en-US" sz="2660" b="1" dirty="0">
                <a:solidFill>
                  <a:srgbClr val="648686"/>
                </a:solidFill>
                <a:latin typeface="Noto Sans SC" pitchFamily="34" charset="0"/>
                <a:ea typeface="Noto Sans SC" pitchFamily="34" charset="-122"/>
                <a:cs typeface="Noto Sans SC" pitchFamily="34" charset="-120"/>
              </a:rPr>
              <a:t>2.1.2. challenge Structure</a:t>
            </a:r>
            <a:endParaRPr lang="en-US" sz="2660" dirty="0"/>
          </a:p>
        </p:txBody>
      </p:sp>
      <p:sp>
        <p:nvSpPr>
          <p:cNvPr id="3" name="Text 1"/>
          <p:cNvSpPr/>
          <p:nvPr/>
        </p:nvSpPr>
        <p:spPr>
          <a:xfrm>
            <a:off x="762000" y="1228725"/>
            <a:ext cx="7715250" cy="3452813"/>
          </a:xfrm>
          <a:prstGeom prst="rect">
            <a:avLst/>
          </a:prstGeom>
          <a:noFill/>
          <a:ln/>
        </p:spPr>
        <p:txBody>
          <a:bodyPr wrap="square" rtlCol="0" anchor="t"/>
          <a:lstStyle/>
          <a:p>
            <a:pPr algn="l" marL="342900" indent="-342900">
              <a:lnSpc>
                <a:spcPct val="150000"/>
              </a:lnSpc>
              <a:buSzPct val="100000"/>
              <a:buChar char="•"/>
            </a:pPr>
            <a:r>
              <a:rPr lang="en-US" sz="1680" dirty="0">
                <a:solidFill>
                  <a:srgbClr val="000000"/>
                </a:solidFill>
                <a:latin typeface="Noto Sans SC" pitchFamily="34" charset="0"/>
                <a:ea typeface="Noto Sans SC" pitchFamily="34" charset="-122"/>
                <a:cs typeface="Noto Sans SC" pitchFamily="34" charset="-120"/>
              </a:rPr>
              <a:t>Every night, the nests will generate a few enemies to attack the base. Every five days, they will produce a large number of enemies. The player needs to defend the base and eliminate all enemies; otherwise, the game will end. On the following night, when no enemies are generated, the player can take advantage of this time to explore the map.</a:t>
            </a:r>
            <a:endParaRPr lang="en-US" sz="1680" dirty="0"/>
          </a:p>
          <a:p>
            <a:pPr algn="l" marL="342900" indent="-342900">
              <a:lnSpc>
                <a:spcPct val="150000"/>
              </a:lnSpc>
              <a:buSzPct val="100000"/>
              <a:buChar char="•"/>
            </a:pPr>
            <a:r>
              <a:rPr lang="en-US" sz="1680" dirty="0">
                <a:solidFill>
                  <a:srgbClr val="000000"/>
                </a:solidFill>
                <a:latin typeface="Noto Sans SC" pitchFamily="34" charset="0"/>
                <a:ea typeface="Noto Sans SC" pitchFamily="34" charset="-122"/>
                <a:cs typeface="Noto Sans SC" pitchFamily="34" charset="-120"/>
              </a:rPr>
              <a:t>2.1.3. Objectives</a:t>
            </a:r>
            <a:endParaRPr lang="en-US" sz="1680" dirty="0"/>
          </a:p>
          <a:p>
            <a:pPr algn="l" marL="342900" indent="-342900">
              <a:lnSpc>
                <a:spcPct val="150000"/>
              </a:lnSpc>
              <a:buSzPct val="100000"/>
              <a:buChar char="•"/>
            </a:pPr>
            <a:r>
              <a:rPr lang="en-US" sz="1680" dirty="0">
                <a:solidFill>
                  <a:srgbClr val="000000"/>
                </a:solidFill>
                <a:latin typeface="Noto Sans SC" pitchFamily="34" charset="0"/>
                <a:ea typeface="Noto Sans SC" pitchFamily="34" charset="-122"/>
                <a:cs typeface="Noto Sans SC" pitchFamily="34" charset="-120"/>
              </a:rPr>
              <a:t>The player should protect themselves and the base, and aim to destroy the nests.</a:t>
            </a:r>
            <a:endParaRPr lang="en-US" sz="168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Text 0"/>
          <p:cNvSpPr/>
          <p:nvPr/>
        </p:nvSpPr>
        <p:spPr>
          <a:xfrm>
            <a:off x="762000" y="528638"/>
            <a:ext cx="7806690" cy="552450"/>
          </a:xfrm>
          <a:prstGeom prst="rect">
            <a:avLst/>
          </a:prstGeom>
          <a:noFill/>
          <a:ln/>
        </p:spPr>
        <p:txBody>
          <a:bodyPr wrap="square" rtlCol="0" anchor="ctr"/>
          <a:lstStyle/>
          <a:p>
            <a:pPr algn="l" indent="0" marL="0">
              <a:buNone/>
            </a:pPr>
            <a:r>
              <a:rPr lang="en-US" sz="2660" b="1" dirty="0">
                <a:solidFill>
                  <a:srgbClr val="648686"/>
                </a:solidFill>
                <a:latin typeface="Noto Sans SC" pitchFamily="34" charset="0"/>
                <a:ea typeface="Noto Sans SC" pitchFamily="34" charset="-122"/>
                <a:cs typeface="Noto Sans SC" pitchFamily="34" charset="-120"/>
              </a:rPr>
              <a:t>2.1.4. Play Flow</a:t>
            </a:r>
            <a:endParaRPr lang="en-US" sz="2660" dirty="0"/>
          </a:p>
        </p:txBody>
      </p:sp>
      <p:sp>
        <p:nvSpPr>
          <p:cNvPr id="3" name="Text 1"/>
          <p:cNvSpPr/>
          <p:nvPr/>
        </p:nvSpPr>
        <p:spPr>
          <a:xfrm>
            <a:off x="762000" y="1228725"/>
            <a:ext cx="3786188" cy="3452813"/>
          </a:xfrm>
          <a:prstGeom prst="rect">
            <a:avLst/>
          </a:prstGeom>
          <a:noFill/>
          <a:ln/>
        </p:spPr>
        <p:txBody>
          <a:bodyPr wrap="square" rtlCol="0" anchor="t"/>
          <a:lstStyle/>
          <a:p>
            <a:pPr algn="l" marL="342900" indent="-342900">
              <a:lnSpc>
                <a:spcPct val="150000"/>
              </a:lnSpc>
              <a:buSzPct val="100000"/>
              <a:buChar char="•"/>
            </a:pPr>
            <a:endParaRPr lang="en-US" sz="770" dirty="0"/>
          </a:p>
          <a:p>
            <a:pPr algn="l" indent="0" marL="0">
              <a:lnSpc>
                <a:spcPct val="150000"/>
              </a:lnSpc>
              <a:buNone/>
            </a:pPr>
            <a:r>
              <a:rPr lang="en-US" sz="770" b="1" dirty="0">
                <a:solidFill>
                  <a:srgbClr val="000000"/>
                </a:solidFill>
                <a:latin typeface="Noto Sans SC" pitchFamily="34" charset="0"/>
                <a:ea typeface="Noto Sans SC" pitchFamily="34" charset="-122"/>
                <a:cs typeface="Noto Sans SC" pitchFamily="34" charset="-120"/>
              </a:rPr>
              <a:t>Fig4.1 play flow</a:t>
            </a:r>
            <a:endParaRPr lang="en-US" sz="770" dirty="0"/>
          </a:p>
          <a:p>
            <a:pPr algn="l" marL="342900" indent="-342900">
              <a:lnSpc>
                <a:spcPct val="150000"/>
              </a:lnSpc>
              <a:buSzPct val="100000"/>
              <a:buChar char="•"/>
            </a:pPr>
            <a:r>
              <a:rPr lang="en-US" sz="770" dirty="0">
                <a:solidFill>
                  <a:srgbClr val="000000"/>
                </a:solidFill>
                <a:latin typeface="Noto Sans SC" pitchFamily="34" charset="0"/>
                <a:ea typeface="Noto Sans SC" pitchFamily="34" charset="-122"/>
                <a:cs typeface="Noto Sans SC" pitchFamily="34" charset="-120"/>
              </a:rPr>
              <a:t>The player can use materials to make refugees into civilians. They will leverage these materials to produce more tools, transforming civilians into workers and soldiers. Workers can build more structures after the materials for these buildings are provided. The player can construct additional walls and annexes. Once the base has enough buildings, the player can produce shields to turn civilians into defenders.</a:t>
            </a:r>
            <a:endParaRPr lang="en-US" sz="770" dirty="0"/>
          </a:p>
          <a:p>
            <a:pPr algn="l" marL="342900" indent="-342900">
              <a:lnSpc>
                <a:spcPct val="150000"/>
              </a:lnSpc>
              <a:buSzPct val="100000"/>
              <a:buChar char="•"/>
            </a:pPr>
            <a:r>
              <a:rPr lang="en-US" sz="770" dirty="0">
                <a:solidFill>
                  <a:srgbClr val="000000"/>
                </a:solidFill>
                <a:latin typeface="Noto Sans SC" pitchFamily="34" charset="0"/>
                <a:ea typeface="Noto Sans SC" pitchFamily="34" charset="-122"/>
                <a:cs typeface="Noto Sans SC" pitchFamily="34" charset="-120"/>
              </a:rPr>
              <a:t>As time progresses, enemies will attack the base, and soldiers will defend against these attacks using the walls, ultimately eliminating the enemies. After the battle ends, workers can repair damaged buildings with materials. Through the cycle of development, defense, and repair, the player will accumulate enough soldiers and defenders to attack the nests. The player can summon combatants to launch an attack. The game will end in failure if the player's health points reach zero or if the base is completely destroyed. Victory is achieved when the two nests are destroyed.</a:t>
            </a:r>
            <a:endParaRPr lang="en-US" sz="770" dirty="0"/>
          </a:p>
        </p:txBody>
      </p:sp>
      <p:pic>
        <p:nvPicPr>
          <p:cNvPr id="4" name="Image 0" descr="https://assets.mindshow.fun/file/7205578/20240101172434_urqo.jpg?x-oss-process=style/img">    </p:cNvPr>
          <p:cNvPicPr>
            <a:picLocks noChangeAspect="1"/>
          </p:cNvPicPr>
          <p:nvPr/>
        </p:nvPicPr>
        <p:blipFill>
          <a:blip r:embed="rId1"/>
          <a:stretch>
            <a:fillRect/>
          </a:stretch>
        </p:blipFill>
        <p:spPr>
          <a:xfrm>
            <a:off x="4691063" y="1228725"/>
            <a:ext cx="3786188" cy="174783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762000" y="528638"/>
            <a:ext cx="7806690" cy="552450"/>
          </a:xfrm>
          <a:prstGeom prst="rect">
            <a:avLst/>
          </a:prstGeom>
          <a:noFill/>
          <a:ln/>
        </p:spPr>
        <p:txBody>
          <a:bodyPr wrap="square" rtlCol="0" anchor="ctr"/>
          <a:lstStyle/>
          <a:p>
            <a:pPr algn="l" indent="0" marL="0">
              <a:buNone/>
            </a:pPr>
            <a:r>
              <a:rPr lang="en-US" sz="2660" b="1" dirty="0">
                <a:solidFill>
                  <a:srgbClr val="648686"/>
                </a:solidFill>
                <a:latin typeface="Noto Sans SC" pitchFamily="34" charset="0"/>
                <a:ea typeface="Noto Sans SC" pitchFamily="34" charset="-122"/>
                <a:cs typeface="Noto Sans SC" pitchFamily="34" charset="-120"/>
              </a:rPr>
              <a:t>2. Mechanics</a:t>
            </a:r>
            <a:endParaRPr lang="en-US" sz="2660" dirty="0"/>
          </a:p>
        </p:txBody>
      </p:sp>
      <p:sp>
        <p:nvSpPr>
          <p:cNvPr id="3" name="Text 1"/>
          <p:cNvSpPr/>
          <p:nvPr/>
        </p:nvSpPr>
        <p:spPr>
          <a:xfrm>
            <a:off x="762000" y="1228725"/>
            <a:ext cx="7715250" cy="3452813"/>
          </a:xfrm>
          <a:prstGeom prst="rect">
            <a:avLst/>
          </a:prstGeom>
          <a:noFill/>
          <a:ln/>
        </p:spPr>
        <p:txBody>
          <a:bodyPr wrap="square" rtlCol="0" anchor="t"/>
          <a:lstStyle/>
          <a:p>
            <a:pPr algn="l" marL="342900" indent="-342900">
              <a:lnSpc>
                <a:spcPct val="150000"/>
              </a:lnSpc>
              <a:buSzPct val="100000"/>
              <a:buChar char="•"/>
            </a:pPr>
            <a:r>
              <a:rPr lang="en-US" sz="1680" dirty="0">
                <a:solidFill>
                  <a:srgbClr val="000000"/>
                </a:solidFill>
                <a:latin typeface="Noto Sans SC" pitchFamily="34" charset="0"/>
                <a:ea typeface="Noto Sans SC" pitchFamily="34" charset="-122"/>
                <a:cs typeface="Noto Sans SC" pitchFamily="34" charset="-120"/>
              </a:rPr>
              <a:t>2.2.1. Physics</a:t>
            </a:r>
            <a:endParaRPr lang="en-US" sz="1680" dirty="0"/>
          </a:p>
          <a:p>
            <a:pPr algn="l" marL="342900" indent="-342900">
              <a:lnSpc>
                <a:spcPct val="150000"/>
              </a:lnSpc>
              <a:buSzPct val="100000"/>
              <a:buChar char="•"/>
            </a:pPr>
            <a:r>
              <a:rPr lang="en-US" sz="1680" dirty="0">
                <a:solidFill>
                  <a:srgbClr val="000000"/>
                </a:solidFill>
                <a:latin typeface="Noto Sans SC" pitchFamily="34" charset="0"/>
                <a:ea typeface="Noto Sans SC" pitchFamily="34" charset="-122"/>
                <a:cs typeface="Noto Sans SC" pitchFamily="34" charset="-120"/>
              </a:rPr>
              <a:t>2.2.2. Movement</a:t>
            </a:r>
            <a:endParaRPr lang="en-US" sz="1680" dirty="0"/>
          </a:p>
          <a:p>
            <a:pPr algn="l" marL="342900" indent="-342900">
              <a:lnSpc>
                <a:spcPct val="150000"/>
              </a:lnSpc>
              <a:buSzPct val="100000"/>
              <a:buChar char="•"/>
            </a:pPr>
            <a:r>
              <a:rPr lang="en-US" sz="1680" dirty="0">
                <a:solidFill>
                  <a:srgbClr val="000000"/>
                </a:solidFill>
                <a:latin typeface="Noto Sans SC" pitchFamily="34" charset="0"/>
                <a:ea typeface="Noto Sans SC" pitchFamily="34" charset="-122"/>
                <a:cs typeface="Noto Sans SC" pitchFamily="34" charset="-120"/>
              </a:rPr>
              <a:t>2.2.3. Objects</a:t>
            </a:r>
            <a:endParaRPr lang="en-US" sz="1680" dirty="0"/>
          </a:p>
          <a:p>
            <a:pPr algn="l" marL="342900" indent="-342900">
              <a:lnSpc>
                <a:spcPct val="150000"/>
              </a:lnSpc>
              <a:buSzPct val="100000"/>
              <a:buChar char="•"/>
            </a:pPr>
            <a:r>
              <a:rPr lang="en-US" sz="1680" dirty="0">
                <a:solidFill>
                  <a:srgbClr val="000000"/>
                </a:solidFill>
                <a:latin typeface="Noto Sans SC" pitchFamily="34" charset="0"/>
                <a:ea typeface="Noto Sans SC" pitchFamily="34" charset="-122"/>
                <a:cs typeface="Noto Sans SC" pitchFamily="34" charset="-120"/>
              </a:rPr>
              <a:t>2.2.4. Actions</a:t>
            </a:r>
            <a:endParaRPr lang="en-US" sz="1680" dirty="0"/>
          </a:p>
          <a:p>
            <a:pPr algn="l" marL="342900" indent="-342900">
              <a:lnSpc>
                <a:spcPct val="150000"/>
              </a:lnSpc>
              <a:buSzPct val="100000"/>
              <a:buChar char="•"/>
            </a:pPr>
            <a:r>
              <a:rPr lang="en-US" sz="1680" dirty="0">
                <a:solidFill>
                  <a:srgbClr val="000000"/>
                </a:solidFill>
                <a:latin typeface="Noto Sans SC" pitchFamily="34" charset="0"/>
                <a:ea typeface="Noto Sans SC" pitchFamily="34" charset="-122"/>
                <a:cs typeface="Noto Sans SC" pitchFamily="34" charset="-120"/>
              </a:rPr>
              <a:t>2.2.5. Combat</a:t>
            </a:r>
            <a:endParaRPr lang="en-US" sz="1680" dirty="0"/>
          </a:p>
          <a:p>
            <a:pPr algn="l" marL="342900" indent="-342900">
              <a:lnSpc>
                <a:spcPct val="150000"/>
              </a:lnSpc>
              <a:buSzPct val="100000"/>
              <a:buChar char="•"/>
            </a:pPr>
            <a:r>
              <a:rPr lang="en-US" sz="1680" dirty="0">
                <a:solidFill>
                  <a:srgbClr val="000000"/>
                </a:solidFill>
                <a:latin typeface="Noto Sans SC" pitchFamily="34" charset="0"/>
                <a:ea typeface="Noto Sans SC" pitchFamily="34" charset="-122"/>
                <a:cs typeface="Noto Sans SC" pitchFamily="34" charset="-120"/>
              </a:rPr>
              <a:t>2.2.6. Economy</a:t>
            </a:r>
            <a:endParaRPr lang="en-US" sz="168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762000" y="528638"/>
            <a:ext cx="7806690" cy="552450"/>
          </a:xfrm>
          <a:prstGeom prst="rect">
            <a:avLst/>
          </a:prstGeom>
          <a:noFill/>
          <a:ln/>
        </p:spPr>
        <p:txBody>
          <a:bodyPr wrap="square" rtlCol="0" anchor="ctr"/>
          <a:lstStyle/>
          <a:p>
            <a:pPr algn="l" indent="0" marL="0">
              <a:buNone/>
            </a:pPr>
            <a:r>
              <a:rPr lang="en-US" sz="2660" b="1" dirty="0">
                <a:solidFill>
                  <a:srgbClr val="648686"/>
                </a:solidFill>
                <a:latin typeface="Noto Sans SC" pitchFamily="34" charset="0"/>
                <a:ea typeface="Noto Sans SC" pitchFamily="34" charset="-122"/>
                <a:cs typeface="Noto Sans SC" pitchFamily="34" charset="-120"/>
              </a:rPr>
              <a:t>2.2.1. Physics</a:t>
            </a:r>
            <a:endParaRPr lang="en-US" sz="2660" dirty="0"/>
          </a:p>
        </p:txBody>
      </p:sp>
      <p:sp>
        <p:nvSpPr>
          <p:cNvPr id="3" name="Text 1"/>
          <p:cNvSpPr/>
          <p:nvPr/>
        </p:nvSpPr>
        <p:spPr>
          <a:xfrm>
            <a:off x="762000" y="1228725"/>
            <a:ext cx="7715250" cy="3452813"/>
          </a:xfrm>
          <a:prstGeom prst="rect">
            <a:avLst/>
          </a:prstGeom>
          <a:noFill/>
          <a:ln/>
        </p:spPr>
        <p:txBody>
          <a:bodyPr wrap="square" rtlCol="0" anchor="t"/>
          <a:lstStyle/>
          <a:p>
            <a:pPr algn="l" marL="342900" indent="-342900">
              <a:lnSpc>
                <a:spcPct val="150000"/>
              </a:lnSpc>
              <a:buSzPct val="100000"/>
              <a:buChar char="•"/>
            </a:pPr>
            <a:r>
              <a:rPr lang="en-US" sz="1680" dirty="0">
                <a:solidFill>
                  <a:srgbClr val="000000"/>
                </a:solidFill>
                <a:latin typeface="Noto Sans SC" pitchFamily="34" charset="0"/>
                <a:ea typeface="Noto Sans SC" pitchFamily="34" charset="-122"/>
                <a:cs typeface="Noto Sans SC" pitchFamily="34" charset="-120"/>
              </a:rPr>
              <a:t>Since this is a 2D game, the character can only move left and right. It does not account for height differences, so bullets will not fall. However, the bullet will still disappear after reaching its range. The game map consists only of x and y planes, so all physical calculations will be two-dimensional.</a:t>
            </a:r>
            <a:endParaRPr lang="en-US" sz="168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3843338" y="2738438"/>
            <a:ext cx="1452563" cy="1243013"/>
          </a:xfrm>
          <a:prstGeom prst="rect">
            <a:avLst/>
          </a:prstGeom>
          <a:noFill/>
          <a:ln/>
        </p:spPr>
        <p:txBody>
          <a:bodyPr wrap="square" rtlCol="0" anchor="ctr"/>
          <a:lstStyle/>
          <a:p>
            <a:pPr algn="ctr" indent="0" marL="0">
              <a:buNone/>
            </a:pPr>
            <a:r>
              <a:rPr lang="en-US" sz="5760" b="1" dirty="0">
                <a:solidFill>
                  <a:srgbClr val="646464"/>
                </a:solidFill>
                <a:latin typeface="Noto Sans SC" pitchFamily="34" charset="0"/>
                <a:ea typeface="Noto Sans SC" pitchFamily="34" charset="-122"/>
                <a:cs typeface="Noto Sans SC" pitchFamily="34" charset="-120"/>
              </a:rPr>
              <a:t>01</a:t>
            </a:r>
            <a:endParaRPr lang="en-US" sz="5760" dirty="0"/>
          </a:p>
        </p:txBody>
      </p:sp>
      <p:sp>
        <p:nvSpPr>
          <p:cNvPr id="3" name="Text 1"/>
          <p:cNvSpPr/>
          <p:nvPr/>
        </p:nvSpPr>
        <p:spPr>
          <a:xfrm>
            <a:off x="1971675" y="1766888"/>
            <a:ext cx="5101590" cy="890587"/>
          </a:xfrm>
          <a:prstGeom prst="rect">
            <a:avLst/>
          </a:prstGeom>
          <a:noFill/>
          <a:ln/>
        </p:spPr>
        <p:txBody>
          <a:bodyPr wrap="square" rtlCol="0" anchor="t"/>
          <a:lstStyle/>
          <a:p>
            <a:pPr algn="ctr" indent="0" marL="0">
              <a:buNone/>
            </a:pPr>
            <a:r>
              <a:rPr lang="en-US" sz="3500" b="1" dirty="0">
                <a:solidFill>
                  <a:srgbClr val="648686"/>
                </a:solidFill>
                <a:latin typeface="Noto Sans SC" pitchFamily="34" charset="0"/>
                <a:ea typeface="Noto Sans SC" pitchFamily="34" charset="-122"/>
                <a:cs typeface="Noto Sans SC" pitchFamily="34" charset="-120"/>
              </a:rPr>
              <a:t>1. Game Overview</a:t>
            </a:r>
            <a:endParaRPr lang="en-US" sz="35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Text 0"/>
          <p:cNvSpPr/>
          <p:nvPr/>
        </p:nvSpPr>
        <p:spPr>
          <a:xfrm>
            <a:off x="762000" y="528638"/>
            <a:ext cx="7806690" cy="552450"/>
          </a:xfrm>
          <a:prstGeom prst="rect">
            <a:avLst/>
          </a:prstGeom>
          <a:noFill/>
          <a:ln/>
        </p:spPr>
        <p:txBody>
          <a:bodyPr wrap="square" rtlCol="0" anchor="ctr"/>
          <a:lstStyle/>
          <a:p>
            <a:pPr algn="l" indent="0" marL="0">
              <a:buNone/>
            </a:pPr>
            <a:r>
              <a:rPr lang="en-US" sz="2660" b="1" dirty="0">
                <a:solidFill>
                  <a:srgbClr val="648686"/>
                </a:solidFill>
                <a:latin typeface="Noto Sans SC" pitchFamily="34" charset="0"/>
                <a:ea typeface="Noto Sans SC" pitchFamily="34" charset="-122"/>
                <a:cs typeface="Noto Sans SC" pitchFamily="34" charset="-120"/>
              </a:rPr>
              <a:t>2.2.2. Movement</a:t>
            </a:r>
            <a:endParaRPr lang="en-US" sz="2660" dirty="0"/>
          </a:p>
        </p:txBody>
      </p:sp>
      <p:sp>
        <p:nvSpPr>
          <p:cNvPr id="3" name="Text 1"/>
          <p:cNvSpPr/>
          <p:nvPr/>
        </p:nvSpPr>
        <p:spPr>
          <a:xfrm>
            <a:off x="762000" y="1228725"/>
            <a:ext cx="7715250" cy="3452813"/>
          </a:xfrm>
          <a:prstGeom prst="rect">
            <a:avLst/>
          </a:prstGeom>
          <a:noFill/>
          <a:ln/>
        </p:spPr>
        <p:txBody>
          <a:bodyPr wrap="square" rtlCol="0" anchor="t"/>
          <a:lstStyle/>
          <a:p>
            <a:pPr algn="l" marL="342900" indent="-342900">
              <a:lnSpc>
                <a:spcPct val="150000"/>
              </a:lnSpc>
              <a:buSzPct val="100000"/>
              <a:buChar char="•"/>
            </a:pPr>
            <a:r>
              <a:rPr lang="en-US" sz="1680" dirty="0">
                <a:solidFill>
                  <a:srgbClr val="000000"/>
                </a:solidFill>
                <a:latin typeface="Noto Sans SC" pitchFamily="34" charset="0"/>
                <a:ea typeface="Noto Sans SC" pitchFamily="34" charset="-122"/>
                <a:cs typeface="Noto Sans SC" pitchFamily="34" charset="-120"/>
              </a:rPr>
              <a:t>2.2.2.1. General Movement</a:t>
            </a:r>
            <a:endParaRPr lang="en-US" sz="1680" dirty="0"/>
          </a:p>
          <a:p>
            <a:pPr algn="l" marL="342900" indent="-342900">
              <a:lnSpc>
                <a:spcPct val="150000"/>
              </a:lnSpc>
              <a:buSzPct val="100000"/>
              <a:buChar char="•"/>
            </a:pPr>
            <a:r>
              <a:rPr lang="en-US" sz="1680" dirty="0">
                <a:solidFill>
                  <a:srgbClr val="000000"/>
                </a:solidFill>
                <a:latin typeface="Noto Sans SC" pitchFamily="34" charset="0"/>
                <a:ea typeface="Noto Sans SC" pitchFamily="34" charset="-122"/>
                <a:cs typeface="Noto Sans SC" pitchFamily="34" charset="-120"/>
              </a:rPr>
              <a:t>2.2.2.2. Other Movement</a:t>
            </a:r>
            <a:endParaRPr lang="en-US" sz="168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Text 0"/>
          <p:cNvSpPr/>
          <p:nvPr/>
        </p:nvSpPr>
        <p:spPr>
          <a:xfrm>
            <a:off x="762000" y="528638"/>
            <a:ext cx="7806690" cy="552450"/>
          </a:xfrm>
          <a:prstGeom prst="rect">
            <a:avLst/>
          </a:prstGeom>
          <a:noFill/>
          <a:ln/>
        </p:spPr>
        <p:txBody>
          <a:bodyPr wrap="square" rtlCol="0" anchor="ctr"/>
          <a:lstStyle/>
          <a:p>
            <a:pPr algn="l" indent="0" marL="0">
              <a:buNone/>
            </a:pPr>
            <a:r>
              <a:rPr lang="en-US" sz="2660" b="1" dirty="0">
                <a:solidFill>
                  <a:srgbClr val="648686"/>
                </a:solidFill>
                <a:latin typeface="Noto Sans SC" pitchFamily="34" charset="0"/>
                <a:ea typeface="Noto Sans SC" pitchFamily="34" charset="-122"/>
                <a:cs typeface="Noto Sans SC" pitchFamily="34" charset="-120"/>
              </a:rPr>
              <a:t>2.2.2.1. General Movement</a:t>
            </a:r>
            <a:endParaRPr lang="en-US" sz="2660" dirty="0"/>
          </a:p>
        </p:txBody>
      </p:sp>
      <p:sp>
        <p:nvSpPr>
          <p:cNvPr id="3" name="Text 1"/>
          <p:cNvSpPr/>
          <p:nvPr/>
        </p:nvSpPr>
        <p:spPr>
          <a:xfrm>
            <a:off x="762000" y="1228725"/>
            <a:ext cx="3786188" cy="3452813"/>
          </a:xfrm>
          <a:prstGeom prst="rect">
            <a:avLst/>
          </a:prstGeom>
          <a:noFill/>
          <a:ln/>
        </p:spPr>
        <p:txBody>
          <a:bodyPr wrap="square" rtlCol="0" anchor="t"/>
          <a:lstStyle/>
          <a:p>
            <a:pPr algn="l" marL="342900" indent="-342900">
              <a:lnSpc>
                <a:spcPct val="150000"/>
              </a:lnSpc>
              <a:buSzPct val="100000"/>
              <a:buChar char="•"/>
            </a:pPr>
            <a:endParaRPr lang="en-US" sz="1050" dirty="0"/>
          </a:p>
          <a:p>
            <a:pPr algn="l" indent="0" marL="0">
              <a:lnSpc>
                <a:spcPct val="150000"/>
              </a:lnSpc>
              <a:buNone/>
            </a:pPr>
            <a:r>
              <a:rPr lang="en-US" sz="1050" b="1" dirty="0">
                <a:solidFill>
                  <a:srgbClr val="000000"/>
                </a:solidFill>
                <a:latin typeface="Noto Sans SC" pitchFamily="34" charset="0"/>
                <a:ea typeface="Noto Sans SC" pitchFamily="34" charset="-122"/>
                <a:cs typeface="Noto Sans SC" pitchFamily="34" charset="-120"/>
              </a:rPr>
              <a:t>Fig4.2 movement</a:t>
            </a:r>
            <a:endParaRPr lang="en-US" sz="1050" dirty="0"/>
          </a:p>
          <a:p>
            <a:pPr algn="l" marL="342900" indent="-342900">
              <a:lnSpc>
                <a:spcPct val="150000"/>
              </a:lnSpc>
              <a:buSzPct val="100000"/>
              <a:buChar char="•"/>
            </a:pPr>
            <a:r>
              <a:rPr lang="en-US" sz="1050" dirty="0">
                <a:solidFill>
                  <a:srgbClr val="000000"/>
                </a:solidFill>
                <a:latin typeface="Noto Sans SC" pitchFamily="34" charset="0"/>
                <a:ea typeface="Noto Sans SC" pitchFamily="34" charset="-122"/>
                <a:cs typeface="Noto Sans SC" pitchFamily="34" charset="-120"/>
              </a:rPr>
              <a:t>Players use the 'A' and 'D' keys on the keyboard to move and the left mouse button to control attacks. The perspective is always centered around the character controlled by the player. Players move at a fixed speed. Pressing 'Shift' allows players to expend energy for quick movements for a short period. After running out of stamina, the player will stop their fast movement and move at a slower speed than usual. Stamina will slowly recover. If the player stops moving, their stamina will recover more quickly.</a:t>
            </a:r>
            <a:endParaRPr lang="en-US" sz="1050" dirty="0"/>
          </a:p>
        </p:txBody>
      </p:sp>
      <p:pic>
        <p:nvPicPr>
          <p:cNvPr id="4" name="Image 0" descr="https://assets.mindshow.fun/file/7205578/20240101172434_z35o.jpg?x-oss-process=style/img">    </p:cNvPr>
          <p:cNvPicPr>
            <a:picLocks noChangeAspect="1"/>
          </p:cNvPicPr>
          <p:nvPr/>
        </p:nvPicPr>
        <p:blipFill>
          <a:blip r:embed="rId1"/>
          <a:stretch>
            <a:fillRect/>
          </a:stretch>
        </p:blipFill>
        <p:spPr>
          <a:xfrm>
            <a:off x="4691063" y="1228725"/>
            <a:ext cx="3786188" cy="1747837"/>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Text 0"/>
          <p:cNvSpPr/>
          <p:nvPr/>
        </p:nvSpPr>
        <p:spPr>
          <a:xfrm>
            <a:off x="762000" y="528638"/>
            <a:ext cx="7806690" cy="552450"/>
          </a:xfrm>
          <a:prstGeom prst="rect">
            <a:avLst/>
          </a:prstGeom>
          <a:noFill/>
          <a:ln/>
        </p:spPr>
        <p:txBody>
          <a:bodyPr wrap="square" rtlCol="0" anchor="ctr"/>
          <a:lstStyle/>
          <a:p>
            <a:pPr algn="l" indent="0" marL="0">
              <a:buNone/>
            </a:pPr>
            <a:r>
              <a:rPr lang="en-US" sz="2660" b="1" dirty="0">
                <a:solidFill>
                  <a:srgbClr val="648686"/>
                </a:solidFill>
                <a:latin typeface="Noto Sans SC" pitchFamily="34" charset="0"/>
                <a:ea typeface="Noto Sans SC" pitchFamily="34" charset="-122"/>
                <a:cs typeface="Noto Sans SC" pitchFamily="34" charset="-120"/>
              </a:rPr>
              <a:t>2.2.2.2. Other Movement</a:t>
            </a:r>
            <a:endParaRPr lang="en-US" sz="2660" dirty="0"/>
          </a:p>
        </p:txBody>
      </p:sp>
      <p:sp>
        <p:nvSpPr>
          <p:cNvPr id="3" name="Text 1"/>
          <p:cNvSpPr/>
          <p:nvPr/>
        </p:nvSpPr>
        <p:spPr>
          <a:xfrm>
            <a:off x="762000" y="1228725"/>
            <a:ext cx="7715250" cy="3452813"/>
          </a:xfrm>
          <a:prstGeom prst="rect">
            <a:avLst/>
          </a:prstGeom>
          <a:noFill/>
          <a:ln/>
        </p:spPr>
        <p:txBody>
          <a:bodyPr wrap="square" rtlCol="0" anchor="t"/>
          <a:lstStyle/>
          <a:p>
            <a:pPr algn="l" marL="342900" indent="-342900">
              <a:lnSpc>
                <a:spcPct val="150000"/>
              </a:lnSpc>
              <a:buSzPct val="100000"/>
              <a:buChar char="•"/>
            </a:pPr>
            <a:r>
              <a:rPr lang="en-US" sz="1330" b="1" dirty="0">
                <a:solidFill>
                  <a:srgbClr val="000000"/>
                </a:solidFill>
                <a:latin typeface="Noto Sans SC" pitchFamily="34" charset="0"/>
                <a:ea typeface="Noto Sans SC" pitchFamily="34" charset="-122"/>
                <a:cs typeface="Noto Sans SC" pitchFamily="34" charset="-120"/>
              </a:rPr>
              <a:t>Soldier/Defender</a:t>
            </a:r>
            <a:pPr algn="l" indent="0" marL="0">
              <a:lnSpc>
                <a:spcPct val="150000"/>
              </a:lnSpc>
              <a:buNone/>
            </a:pPr>
            <a:r>
              <a:rPr lang="en-US" sz="1330" dirty="0">
                <a:solidFill>
                  <a:srgbClr val="000000"/>
                </a:solidFill>
                <a:latin typeface="Noto Sans SC" pitchFamily="34" charset="0"/>
                <a:ea typeface="Noto Sans SC" pitchFamily="34" charset="-122"/>
                <a:cs typeface="Noto Sans SC" pitchFamily="34" charset="-120"/>
              </a:rPr>
              <a:t>:</a:t>
            </a:r>
            <a:br/>
            <a:pPr algn="l" indent="0" marL="0">
              <a:lnSpc>
                <a:spcPct val="150000"/>
              </a:lnSpc>
              <a:buNone/>
            </a:pPr>
            <a:r>
              <a:rPr lang="en-US" sz="1330" dirty="0">
                <a:solidFill>
                  <a:srgbClr val="000000"/>
                </a:solidFill>
                <a:latin typeface="Noto Sans SC" pitchFamily="34" charset="0"/>
                <a:ea typeface="Noto Sans SC" pitchFamily="34" charset="-122"/>
                <a:cs typeface="Noto Sans SC" pitchFamily="34" charset="-120"/>
              </a:rPr>
              <a:t> They will stand after behind/on front? the wall. If the player buys some materials, they will move with the player.</a:t>
            </a:r>
            <a:endParaRPr lang="en-US" sz="1330" dirty="0"/>
          </a:p>
          <a:p>
            <a:pPr algn="l" marL="342900" indent="-342900">
              <a:lnSpc>
                <a:spcPct val="150000"/>
              </a:lnSpc>
              <a:buSzPct val="100000"/>
              <a:buChar char="•"/>
            </a:pPr>
            <a:r>
              <a:rPr lang="en-US" sz="1330" b="1" dirty="0">
                <a:solidFill>
                  <a:srgbClr val="000000"/>
                </a:solidFill>
                <a:latin typeface="Noto Sans SC" pitchFamily="34" charset="0"/>
                <a:ea typeface="Noto Sans SC" pitchFamily="34" charset="-122"/>
                <a:cs typeface="Noto Sans SC" pitchFamily="34" charset="-120"/>
              </a:rPr>
              <a:t>Worker</a:t>
            </a:r>
            <a:pPr algn="l" indent="0" marL="0">
              <a:lnSpc>
                <a:spcPct val="150000"/>
              </a:lnSpc>
              <a:buNone/>
            </a:pPr>
            <a:r>
              <a:rPr lang="en-US" sz="1330" dirty="0">
                <a:solidFill>
                  <a:srgbClr val="000000"/>
                </a:solidFill>
                <a:latin typeface="Noto Sans SC" pitchFamily="34" charset="0"/>
                <a:ea typeface="Noto Sans SC" pitchFamily="34" charset="-122"/>
                <a:cs typeface="Noto Sans SC" pitchFamily="34" charset="-120"/>
              </a:rPr>
              <a:t>:</a:t>
            </a:r>
            <a:br/>
            <a:pPr algn="l" indent="0" marL="0">
              <a:lnSpc>
                <a:spcPct val="150000"/>
              </a:lnSpc>
              <a:buNone/>
            </a:pPr>
            <a:r>
              <a:rPr lang="en-US" sz="1330" dirty="0">
                <a:solidFill>
                  <a:srgbClr val="000000"/>
                </a:solidFill>
                <a:latin typeface="Noto Sans SC" pitchFamily="34" charset="0"/>
                <a:ea typeface="Noto Sans SC" pitchFamily="34" charset="-122"/>
                <a:cs typeface="Noto Sans SC" pitchFamily="34" charset="-120"/>
              </a:rPr>
              <a:t> They will move to any places that need them.</a:t>
            </a:r>
            <a:endParaRPr lang="en-US" sz="1330" dirty="0"/>
          </a:p>
          <a:p>
            <a:pPr algn="l" marL="342900" indent="-342900">
              <a:lnSpc>
                <a:spcPct val="150000"/>
              </a:lnSpc>
              <a:buSzPct val="100000"/>
              <a:buChar char="•"/>
            </a:pPr>
            <a:r>
              <a:rPr lang="en-US" sz="1330" b="1" dirty="0">
                <a:solidFill>
                  <a:srgbClr val="000000"/>
                </a:solidFill>
                <a:latin typeface="Noto Sans SC" pitchFamily="34" charset="0"/>
                <a:ea typeface="Noto Sans SC" pitchFamily="34" charset="-122"/>
                <a:cs typeface="Noto Sans SC" pitchFamily="34" charset="-120"/>
              </a:rPr>
              <a:t>Civilian</a:t>
            </a:r>
            <a:pPr algn="l" indent="0" marL="0">
              <a:lnSpc>
                <a:spcPct val="150000"/>
              </a:lnSpc>
              <a:buNone/>
            </a:pPr>
            <a:r>
              <a:rPr lang="en-US" sz="1330" dirty="0">
                <a:solidFill>
                  <a:srgbClr val="000000"/>
                </a:solidFill>
                <a:latin typeface="Noto Sans SC" pitchFamily="34" charset="0"/>
                <a:ea typeface="Noto Sans SC" pitchFamily="34" charset="-122"/>
                <a:cs typeface="Noto Sans SC" pitchFamily="34" charset="-120"/>
              </a:rPr>
              <a:t>:</a:t>
            </a:r>
            <a:br/>
            <a:pPr algn="l" indent="0" marL="0">
              <a:lnSpc>
                <a:spcPct val="150000"/>
              </a:lnSpc>
              <a:buNone/>
            </a:pPr>
            <a:r>
              <a:rPr lang="en-US" sz="1330" dirty="0">
                <a:solidFill>
                  <a:srgbClr val="000000"/>
                </a:solidFill>
                <a:latin typeface="Noto Sans SC" pitchFamily="34" charset="0"/>
                <a:ea typeface="Noto Sans SC" pitchFamily="34" charset="-122"/>
                <a:cs typeface="Noto Sans SC" pitchFamily="34" charset="-120"/>
              </a:rPr>
              <a:t> They try to move the places that exist tools.</a:t>
            </a:r>
            <a:endParaRPr lang="en-US" sz="1330" dirty="0"/>
          </a:p>
          <a:p>
            <a:pPr algn="l" marL="342900" indent="-342900">
              <a:lnSpc>
                <a:spcPct val="150000"/>
              </a:lnSpc>
              <a:buSzPct val="100000"/>
              <a:buChar char="•"/>
            </a:pPr>
            <a:r>
              <a:rPr lang="en-US" sz="1330" b="1" dirty="0">
                <a:solidFill>
                  <a:srgbClr val="000000"/>
                </a:solidFill>
                <a:latin typeface="Noto Sans SC" pitchFamily="34" charset="0"/>
                <a:ea typeface="Noto Sans SC" pitchFamily="34" charset="-122"/>
                <a:cs typeface="Noto Sans SC" pitchFamily="34" charset="-120"/>
              </a:rPr>
              <a:t>Refugee</a:t>
            </a:r>
            <a:pPr algn="l" indent="0" marL="0">
              <a:lnSpc>
                <a:spcPct val="150000"/>
              </a:lnSpc>
              <a:buNone/>
            </a:pPr>
            <a:r>
              <a:rPr lang="en-US" sz="1330" dirty="0">
                <a:solidFill>
                  <a:srgbClr val="000000"/>
                </a:solidFill>
                <a:latin typeface="Noto Sans SC" pitchFamily="34" charset="0"/>
                <a:ea typeface="Noto Sans SC" pitchFamily="34" charset="-122"/>
                <a:cs typeface="Noto Sans SC" pitchFamily="34" charset="-120"/>
              </a:rPr>
              <a:t>:</a:t>
            </a:r>
            <a:br/>
            <a:pPr algn="l" indent="0" marL="0">
              <a:lnSpc>
                <a:spcPct val="150000"/>
              </a:lnSpc>
              <a:buNone/>
            </a:pPr>
            <a:r>
              <a:rPr lang="en-US" sz="1330" dirty="0">
                <a:solidFill>
                  <a:srgbClr val="000000"/>
                </a:solidFill>
                <a:latin typeface="Noto Sans SC" pitchFamily="34" charset="0"/>
                <a:ea typeface="Noto Sans SC" pitchFamily="34" charset="-122"/>
                <a:cs typeface="Noto Sans SC" pitchFamily="34" charset="-120"/>
              </a:rPr>
              <a:t> They randomly move in a fixed area.</a:t>
            </a:r>
            <a:endParaRPr lang="en-US" sz="1330" dirty="0"/>
          </a:p>
          <a:p>
            <a:pPr algn="l" marL="342900" indent="-342900">
              <a:lnSpc>
                <a:spcPct val="150000"/>
              </a:lnSpc>
              <a:buSzPct val="100000"/>
              <a:buChar char="•"/>
            </a:pPr>
            <a:r>
              <a:rPr lang="en-US" sz="1330" b="1" dirty="0">
                <a:solidFill>
                  <a:srgbClr val="000000"/>
                </a:solidFill>
                <a:latin typeface="Noto Sans SC" pitchFamily="34" charset="0"/>
                <a:ea typeface="Noto Sans SC" pitchFamily="34" charset="-122"/>
                <a:cs typeface="Noto Sans SC" pitchFamily="34" charset="-120"/>
              </a:rPr>
              <a:t>Enemies</a:t>
            </a:r>
            <a:pPr algn="l" indent="0" marL="0">
              <a:lnSpc>
                <a:spcPct val="150000"/>
              </a:lnSpc>
              <a:buNone/>
            </a:pPr>
            <a:r>
              <a:rPr lang="en-US" sz="1330" dirty="0">
                <a:solidFill>
                  <a:srgbClr val="000000"/>
                </a:solidFill>
                <a:latin typeface="Noto Sans SC" pitchFamily="34" charset="0"/>
                <a:ea typeface="Noto Sans SC" pitchFamily="34" charset="-122"/>
                <a:cs typeface="Noto Sans SC" pitchFamily="34" charset="-120"/>
              </a:rPr>
              <a:t>:</a:t>
            </a:r>
            <a:br/>
            <a:pPr algn="l" indent="0" marL="0">
              <a:lnSpc>
                <a:spcPct val="150000"/>
              </a:lnSpc>
              <a:buNone/>
            </a:pPr>
            <a:r>
              <a:rPr lang="en-US" sz="1330" dirty="0">
                <a:solidFill>
                  <a:srgbClr val="000000"/>
                </a:solidFill>
                <a:latin typeface="Noto Sans SC" pitchFamily="34" charset="0"/>
                <a:ea typeface="Noto Sans SC" pitchFamily="34" charset="-122"/>
                <a:cs typeface="Noto Sans SC" pitchFamily="34" charset="-120"/>
              </a:rPr>
              <a:t> They attack any buildings.</a:t>
            </a:r>
            <a:endParaRPr lang="en-US" sz="133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sp>
        <p:nvSpPr>
          <p:cNvPr id="2" name="Text 0"/>
          <p:cNvSpPr/>
          <p:nvPr/>
        </p:nvSpPr>
        <p:spPr>
          <a:xfrm>
            <a:off x="762000" y="528638"/>
            <a:ext cx="7806690" cy="552450"/>
          </a:xfrm>
          <a:prstGeom prst="rect">
            <a:avLst/>
          </a:prstGeom>
          <a:noFill/>
          <a:ln/>
        </p:spPr>
        <p:txBody>
          <a:bodyPr wrap="square" rtlCol="0" anchor="ctr"/>
          <a:lstStyle/>
          <a:p>
            <a:pPr algn="l" indent="0" marL="0">
              <a:buNone/>
            </a:pPr>
            <a:r>
              <a:rPr lang="en-US" sz="2660" b="1" dirty="0">
                <a:solidFill>
                  <a:srgbClr val="648686"/>
                </a:solidFill>
                <a:latin typeface="Noto Sans SC" pitchFamily="34" charset="0"/>
                <a:ea typeface="Noto Sans SC" pitchFamily="34" charset="-122"/>
                <a:cs typeface="Noto Sans SC" pitchFamily="34" charset="-120"/>
              </a:rPr>
              <a:t>2.2.3. Objects</a:t>
            </a:r>
            <a:endParaRPr lang="en-US" sz="2660" dirty="0"/>
          </a:p>
        </p:txBody>
      </p:sp>
      <p:sp>
        <p:nvSpPr>
          <p:cNvPr id="3" name="Text 1"/>
          <p:cNvSpPr/>
          <p:nvPr/>
        </p:nvSpPr>
        <p:spPr>
          <a:xfrm>
            <a:off x="762000" y="1228725"/>
            <a:ext cx="7715250" cy="3452813"/>
          </a:xfrm>
          <a:prstGeom prst="rect">
            <a:avLst/>
          </a:prstGeom>
          <a:noFill/>
          <a:ln/>
        </p:spPr>
        <p:txBody>
          <a:bodyPr wrap="square" rtlCol="0" anchor="t"/>
          <a:lstStyle/>
          <a:p>
            <a:pPr algn="l" marL="342900" indent="-342900">
              <a:lnSpc>
                <a:spcPct val="150000"/>
              </a:lnSpc>
              <a:buSzPct val="100000"/>
              <a:buChar char="•"/>
            </a:pPr>
            <a:r>
              <a:rPr lang="en-US" sz="1680" dirty="0">
                <a:solidFill>
                  <a:srgbClr val="000000"/>
                </a:solidFill>
                <a:latin typeface="Noto Sans SC" pitchFamily="34" charset="0"/>
                <a:ea typeface="Noto Sans SC" pitchFamily="34" charset="-122"/>
                <a:cs typeface="Noto Sans SC" pitchFamily="34" charset="-120"/>
              </a:rPr>
              <a:t>2.2.3.1. Picking Up Objects</a:t>
            </a:r>
            <a:endParaRPr lang="en-US" sz="168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sp>
        <p:nvSpPr>
          <p:cNvPr id="2" name="Text 0"/>
          <p:cNvSpPr/>
          <p:nvPr/>
        </p:nvSpPr>
        <p:spPr>
          <a:xfrm>
            <a:off x="762000" y="528638"/>
            <a:ext cx="7806690" cy="552450"/>
          </a:xfrm>
          <a:prstGeom prst="rect">
            <a:avLst/>
          </a:prstGeom>
          <a:noFill/>
          <a:ln/>
        </p:spPr>
        <p:txBody>
          <a:bodyPr wrap="square" rtlCol="0" anchor="ctr"/>
          <a:lstStyle/>
          <a:p>
            <a:pPr algn="l" indent="0" marL="0">
              <a:buNone/>
            </a:pPr>
            <a:r>
              <a:rPr lang="en-US" sz="2660" b="1" dirty="0">
                <a:solidFill>
                  <a:srgbClr val="648686"/>
                </a:solidFill>
                <a:latin typeface="Noto Sans SC" pitchFamily="34" charset="0"/>
                <a:ea typeface="Noto Sans SC" pitchFamily="34" charset="-122"/>
                <a:cs typeface="Noto Sans SC" pitchFamily="34" charset="-120"/>
              </a:rPr>
              <a:t>2.2.3.1. Picking Up Objects</a:t>
            </a:r>
            <a:endParaRPr lang="en-US" sz="2660" dirty="0"/>
          </a:p>
        </p:txBody>
      </p:sp>
      <p:sp>
        <p:nvSpPr>
          <p:cNvPr id="3" name="Text 1"/>
          <p:cNvSpPr/>
          <p:nvPr/>
        </p:nvSpPr>
        <p:spPr>
          <a:xfrm>
            <a:off x="762000" y="1228725"/>
            <a:ext cx="7715250" cy="3452813"/>
          </a:xfrm>
          <a:prstGeom prst="rect">
            <a:avLst/>
          </a:prstGeom>
          <a:noFill/>
          <a:ln/>
        </p:spPr>
        <p:txBody>
          <a:bodyPr wrap="square" rtlCol="0" anchor="t"/>
          <a:lstStyle/>
          <a:p>
            <a:pPr algn="l" marL="342900" indent="-342900">
              <a:lnSpc>
                <a:spcPct val="150000"/>
              </a:lnSpc>
              <a:buSzPct val="100000"/>
              <a:buChar char="•"/>
            </a:pPr>
            <a:r>
              <a:rPr lang="en-US" sz="1680" dirty="0">
                <a:solidFill>
                  <a:srgbClr val="000000"/>
                </a:solidFill>
                <a:latin typeface="Noto Sans SC" pitchFamily="34" charset="0"/>
                <a:ea typeface="Noto Sans SC" pitchFamily="34" charset="-122"/>
                <a:cs typeface="Noto Sans SC" pitchFamily="34" charset="-120"/>
              </a:rPr>
              <a:t>Sometimes enemies will drop some materials, players need to get close to them to get them.</a:t>
            </a:r>
            <a:endParaRPr lang="en-US" sz="168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sp>
        <p:nvSpPr>
          <p:cNvPr id="2" name="Text 0"/>
          <p:cNvSpPr/>
          <p:nvPr/>
        </p:nvSpPr>
        <p:spPr>
          <a:xfrm>
            <a:off x="762000" y="528638"/>
            <a:ext cx="7806690" cy="552450"/>
          </a:xfrm>
          <a:prstGeom prst="rect">
            <a:avLst/>
          </a:prstGeom>
          <a:noFill/>
          <a:ln/>
        </p:spPr>
        <p:txBody>
          <a:bodyPr wrap="square" rtlCol="0" anchor="ctr"/>
          <a:lstStyle/>
          <a:p>
            <a:pPr algn="l" indent="0" marL="0">
              <a:buNone/>
            </a:pPr>
            <a:r>
              <a:rPr lang="en-US" sz="2660" b="1" dirty="0">
                <a:solidFill>
                  <a:srgbClr val="648686"/>
                </a:solidFill>
                <a:latin typeface="Noto Sans SC" pitchFamily="34" charset="0"/>
                <a:ea typeface="Noto Sans SC" pitchFamily="34" charset="-122"/>
                <a:cs typeface="Noto Sans SC" pitchFamily="34" charset="-120"/>
              </a:rPr>
              <a:t>2.2.4. Actions</a:t>
            </a:r>
            <a:endParaRPr lang="en-US" sz="2660" dirty="0"/>
          </a:p>
        </p:txBody>
      </p:sp>
      <p:sp>
        <p:nvSpPr>
          <p:cNvPr id="3" name="Text 1"/>
          <p:cNvSpPr/>
          <p:nvPr/>
        </p:nvSpPr>
        <p:spPr>
          <a:xfrm>
            <a:off x="762000" y="1228725"/>
            <a:ext cx="7715250" cy="3452813"/>
          </a:xfrm>
          <a:prstGeom prst="rect">
            <a:avLst/>
          </a:prstGeom>
          <a:noFill/>
          <a:ln/>
        </p:spPr>
        <p:txBody>
          <a:bodyPr wrap="square" rtlCol="0" anchor="t"/>
          <a:lstStyle/>
          <a:p>
            <a:pPr algn="l" marL="342900" indent="-342900">
              <a:lnSpc>
                <a:spcPct val="150000"/>
              </a:lnSpc>
              <a:buSzPct val="100000"/>
              <a:buChar char="•"/>
            </a:pPr>
            <a:r>
              <a:rPr lang="en-US" sz="1680" dirty="0">
                <a:solidFill>
                  <a:srgbClr val="000000"/>
                </a:solidFill>
                <a:latin typeface="Noto Sans SC" pitchFamily="34" charset="0"/>
                <a:ea typeface="Noto Sans SC" pitchFamily="34" charset="-122"/>
                <a:cs typeface="Noto Sans SC" pitchFamily="34" charset="-120"/>
              </a:rPr>
              <a:t>2.2.4.1. Switches and Buttons</a:t>
            </a:r>
            <a:endParaRPr lang="en-US" sz="1680" dirty="0"/>
          </a:p>
          <a:p>
            <a:pPr algn="l" marL="342900" indent="-342900">
              <a:lnSpc>
                <a:spcPct val="150000"/>
              </a:lnSpc>
              <a:buSzPct val="100000"/>
              <a:buChar char="•"/>
            </a:pPr>
            <a:r>
              <a:rPr lang="en-US" sz="1680" dirty="0">
                <a:solidFill>
                  <a:srgbClr val="000000"/>
                </a:solidFill>
                <a:latin typeface="Noto Sans SC" pitchFamily="34" charset="0"/>
                <a:ea typeface="Noto Sans SC" pitchFamily="34" charset="-122"/>
                <a:cs typeface="Noto Sans SC" pitchFamily="34" charset="-120"/>
              </a:rPr>
              <a:t>2.2.4.2. Aiming and Shooting</a:t>
            </a:r>
            <a:endParaRPr lang="en-US" sz="168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sp>
        <p:nvSpPr>
          <p:cNvPr id="2" name="Text 0"/>
          <p:cNvSpPr/>
          <p:nvPr/>
        </p:nvSpPr>
        <p:spPr>
          <a:xfrm>
            <a:off x="762000" y="528638"/>
            <a:ext cx="7806690" cy="552450"/>
          </a:xfrm>
          <a:prstGeom prst="rect">
            <a:avLst/>
          </a:prstGeom>
          <a:noFill/>
          <a:ln/>
        </p:spPr>
        <p:txBody>
          <a:bodyPr wrap="square" rtlCol="0" anchor="ctr"/>
          <a:lstStyle/>
          <a:p>
            <a:pPr algn="l" indent="0" marL="0">
              <a:buNone/>
            </a:pPr>
            <a:r>
              <a:rPr lang="en-US" sz="2660" b="1" dirty="0">
                <a:solidFill>
                  <a:srgbClr val="648686"/>
                </a:solidFill>
                <a:latin typeface="Noto Sans SC" pitchFamily="34" charset="0"/>
                <a:ea typeface="Noto Sans SC" pitchFamily="34" charset="-122"/>
                <a:cs typeface="Noto Sans SC" pitchFamily="34" charset="-120"/>
              </a:rPr>
              <a:t>2.2.4.1. Switches and Buttons</a:t>
            </a:r>
            <a:endParaRPr lang="en-US" sz="2660" dirty="0"/>
          </a:p>
        </p:txBody>
      </p:sp>
      <p:sp>
        <p:nvSpPr>
          <p:cNvPr id="3" name="Text 1"/>
          <p:cNvSpPr/>
          <p:nvPr/>
        </p:nvSpPr>
        <p:spPr>
          <a:xfrm>
            <a:off x="762000" y="1228725"/>
            <a:ext cx="7715250" cy="3452813"/>
          </a:xfrm>
          <a:prstGeom prst="rect">
            <a:avLst/>
          </a:prstGeom>
          <a:noFill/>
          <a:ln/>
        </p:spPr>
        <p:txBody>
          <a:bodyPr wrap="square" rtlCol="0" anchor="t"/>
          <a:lstStyle/>
          <a:p>
            <a:pPr algn="l" marL="342900" indent="-342900">
              <a:lnSpc>
                <a:spcPct val="150000"/>
              </a:lnSpc>
              <a:buSzPct val="100000"/>
              <a:buChar char="•"/>
            </a:pPr>
            <a:r>
              <a:rPr lang="en-US" sz="1680" dirty="0">
                <a:solidFill>
                  <a:srgbClr val="000000"/>
                </a:solidFill>
                <a:latin typeface="Noto Sans SC" pitchFamily="34" charset="0"/>
                <a:ea typeface="Noto Sans SC" pitchFamily="34" charset="-122"/>
                <a:cs typeface="Noto Sans SC" pitchFamily="34" charset="-120"/>
              </a:rPr>
              <a:t>When the game is paused, the player can change the game’s settings and save the game.</a:t>
            </a:r>
            <a:endParaRPr lang="en-US" sz="168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sp>
        <p:nvSpPr>
          <p:cNvPr id="2" name="Text 0"/>
          <p:cNvSpPr/>
          <p:nvPr/>
        </p:nvSpPr>
        <p:spPr>
          <a:xfrm>
            <a:off x="762000" y="528638"/>
            <a:ext cx="7806690" cy="552450"/>
          </a:xfrm>
          <a:prstGeom prst="rect">
            <a:avLst/>
          </a:prstGeom>
          <a:noFill/>
          <a:ln/>
        </p:spPr>
        <p:txBody>
          <a:bodyPr wrap="square" rtlCol="0" anchor="ctr"/>
          <a:lstStyle/>
          <a:p>
            <a:pPr algn="l" indent="0" marL="0">
              <a:buNone/>
            </a:pPr>
            <a:r>
              <a:rPr lang="en-US" sz="2660" b="1" dirty="0">
                <a:solidFill>
                  <a:srgbClr val="648686"/>
                </a:solidFill>
                <a:latin typeface="Noto Sans SC" pitchFamily="34" charset="0"/>
                <a:ea typeface="Noto Sans SC" pitchFamily="34" charset="-122"/>
                <a:cs typeface="Noto Sans SC" pitchFamily="34" charset="-120"/>
              </a:rPr>
              <a:t>2.2.4.2. Aiming and Shooting</a:t>
            </a:r>
            <a:endParaRPr lang="en-US" sz="2660" dirty="0"/>
          </a:p>
        </p:txBody>
      </p:sp>
      <p:sp>
        <p:nvSpPr>
          <p:cNvPr id="3" name="Text 1"/>
          <p:cNvSpPr/>
          <p:nvPr/>
        </p:nvSpPr>
        <p:spPr>
          <a:xfrm>
            <a:off x="762000" y="1228725"/>
            <a:ext cx="3786188" cy="3452813"/>
          </a:xfrm>
          <a:prstGeom prst="rect">
            <a:avLst/>
          </a:prstGeom>
          <a:noFill/>
          <a:ln/>
        </p:spPr>
        <p:txBody>
          <a:bodyPr wrap="square" rtlCol="0" anchor="t"/>
          <a:lstStyle/>
          <a:p>
            <a:pPr algn="l" marL="342900" indent="-342900">
              <a:lnSpc>
                <a:spcPct val="150000"/>
              </a:lnSpc>
              <a:buSzPct val="100000"/>
              <a:buChar char="•"/>
            </a:pPr>
            <a:endParaRPr lang="en-US" sz="1540" dirty="0"/>
          </a:p>
          <a:p>
            <a:pPr algn="l" indent="0" marL="0">
              <a:lnSpc>
                <a:spcPct val="150000"/>
              </a:lnSpc>
              <a:buNone/>
            </a:pPr>
            <a:r>
              <a:rPr lang="en-US" sz="1540" b="1" dirty="0">
                <a:solidFill>
                  <a:srgbClr val="000000"/>
                </a:solidFill>
                <a:latin typeface="Noto Sans SC" pitchFamily="34" charset="0"/>
                <a:ea typeface="Noto Sans SC" pitchFamily="34" charset="-122"/>
                <a:cs typeface="Noto Sans SC" pitchFamily="34" charset="-120"/>
              </a:rPr>
              <a:t>Fig4.3 shooting</a:t>
            </a:r>
            <a:endParaRPr lang="en-US" sz="1540" dirty="0"/>
          </a:p>
          <a:p>
            <a:pPr algn="l" marL="342900" indent="-342900">
              <a:lnSpc>
                <a:spcPct val="150000"/>
              </a:lnSpc>
              <a:buSzPct val="100000"/>
              <a:buChar char="•"/>
            </a:pPr>
            <a:r>
              <a:rPr lang="en-US" sz="1540" dirty="0">
                <a:solidFill>
                  <a:srgbClr val="000000"/>
                </a:solidFill>
                <a:latin typeface="Noto Sans SC" pitchFamily="34" charset="0"/>
                <a:ea typeface="Noto Sans SC" pitchFamily="34" charset="-122"/>
                <a:cs typeface="Noto Sans SC" pitchFamily="34" charset="-120"/>
              </a:rPr>
              <a:t>The player does not need aim to shoot. Bullets will be shot in the direction facing the player. The Normal Attack is auto aim.</a:t>
            </a:r>
            <a:endParaRPr lang="en-US" sz="1540" dirty="0"/>
          </a:p>
          <a:p>
            <a:pPr algn="l" marL="342900" indent="-342900">
              <a:lnSpc>
                <a:spcPct val="150000"/>
              </a:lnSpc>
              <a:buSzPct val="100000"/>
              <a:buChar char="•"/>
            </a:pPr>
            <a:r>
              <a:rPr lang="en-US" sz="1540" dirty="0">
                <a:solidFill>
                  <a:srgbClr val="000000"/>
                </a:solidFill>
                <a:latin typeface="Noto Sans SC" pitchFamily="34" charset="0"/>
                <a:ea typeface="Noto Sans SC" pitchFamily="34" charset="-122"/>
                <a:cs typeface="Noto Sans SC" pitchFamily="34" charset="-120"/>
              </a:rPr>
              <a:t>Fig 4.4 aiming</a:t>
            </a:r>
            <a:endParaRPr lang="en-US" sz="1540" dirty="0"/>
          </a:p>
          <a:p>
            <a:pPr algn="l" marL="342900" indent="-342900">
              <a:lnSpc>
                <a:spcPct val="150000"/>
              </a:lnSpc>
              <a:buSzPct val="100000"/>
              <a:buChar char="•"/>
            </a:pPr>
            <a:r>
              <a:rPr lang="en-US" sz="1540" dirty="0">
                <a:solidFill>
                  <a:srgbClr val="000000"/>
                </a:solidFill>
                <a:latin typeface="Noto Sans SC" pitchFamily="34" charset="0"/>
                <a:ea typeface="Noto Sans SC" pitchFamily="34" charset="-122"/>
                <a:cs typeface="Noto Sans SC" pitchFamily="34" charset="-120"/>
              </a:rPr>
              <a:t>Remote attacks prioritize targeting enemies above.</a:t>
            </a:r>
            <a:endParaRPr lang="en-US" sz="1540" dirty="0"/>
          </a:p>
        </p:txBody>
      </p:sp>
      <p:pic>
        <p:nvPicPr>
          <p:cNvPr id="4" name="Image 0" descr="https://assets.mindshow.fun/file/7205578/20240101172434_uazy.jpg?x-oss-process=style/img">    </p:cNvPr>
          <p:cNvPicPr>
            <a:picLocks noChangeAspect="1"/>
          </p:cNvPicPr>
          <p:nvPr/>
        </p:nvPicPr>
        <p:blipFill>
          <a:blip r:embed="rId1"/>
          <a:stretch>
            <a:fillRect/>
          </a:stretch>
        </p:blipFill>
        <p:spPr>
          <a:xfrm>
            <a:off x="4691063" y="1228725"/>
            <a:ext cx="3690937" cy="1704975"/>
          </a:xfrm>
          <a:prstGeom prst="rect">
            <a:avLst/>
          </a:prstGeom>
        </p:spPr>
      </p:pic>
      <p:pic>
        <p:nvPicPr>
          <p:cNvPr id="5" name="Image 1" descr="https://assets.mindshow.fun/file/7205578/20240101172434_opw2.jpg?x-oss-process=style/img">    </p:cNvPr>
          <p:cNvPicPr>
            <a:picLocks noChangeAspect="1"/>
          </p:cNvPicPr>
          <p:nvPr/>
        </p:nvPicPr>
        <p:blipFill>
          <a:blip r:embed="rId2"/>
          <a:stretch>
            <a:fillRect/>
          </a:stretch>
        </p:blipFill>
        <p:spPr>
          <a:xfrm>
            <a:off x="4691063" y="2981325"/>
            <a:ext cx="3690937" cy="170497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sp>
        <p:nvSpPr>
          <p:cNvPr id="2" name="Text 0"/>
          <p:cNvSpPr/>
          <p:nvPr/>
        </p:nvSpPr>
        <p:spPr>
          <a:xfrm>
            <a:off x="762000" y="528638"/>
            <a:ext cx="7806690" cy="552450"/>
          </a:xfrm>
          <a:prstGeom prst="rect">
            <a:avLst/>
          </a:prstGeom>
          <a:noFill/>
          <a:ln/>
        </p:spPr>
        <p:txBody>
          <a:bodyPr wrap="square" rtlCol="0" anchor="ctr"/>
          <a:lstStyle/>
          <a:p>
            <a:pPr algn="l" indent="0" marL="0">
              <a:buNone/>
            </a:pPr>
            <a:r>
              <a:rPr lang="en-US" sz="2660" b="1" dirty="0">
                <a:solidFill>
                  <a:srgbClr val="648686"/>
                </a:solidFill>
                <a:latin typeface="Noto Sans SC" pitchFamily="34" charset="0"/>
                <a:ea typeface="Noto Sans SC" pitchFamily="34" charset="-122"/>
                <a:cs typeface="Noto Sans SC" pitchFamily="34" charset="-120"/>
              </a:rPr>
              <a:t>2.2.5. Combat</a:t>
            </a:r>
            <a:endParaRPr lang="en-US" sz="2660" dirty="0"/>
          </a:p>
        </p:txBody>
      </p:sp>
      <p:sp>
        <p:nvSpPr>
          <p:cNvPr id="3" name="Text 1"/>
          <p:cNvSpPr/>
          <p:nvPr/>
        </p:nvSpPr>
        <p:spPr>
          <a:xfrm>
            <a:off x="762000" y="1228725"/>
            <a:ext cx="3786188" cy="3452813"/>
          </a:xfrm>
          <a:prstGeom prst="rect">
            <a:avLst/>
          </a:prstGeom>
          <a:noFill/>
          <a:ln/>
        </p:spPr>
        <p:txBody>
          <a:bodyPr wrap="square" rtlCol="0" anchor="t"/>
          <a:lstStyle/>
          <a:p>
            <a:pPr algn="l" marL="342900" indent="-342900">
              <a:lnSpc>
                <a:spcPct val="150000"/>
              </a:lnSpc>
              <a:buSzPct val="100000"/>
              <a:buChar char="•"/>
            </a:pPr>
            <a:endParaRPr lang="en-US" sz="560" dirty="0"/>
          </a:p>
          <a:p>
            <a:pPr algn="l" indent="0" marL="0">
              <a:lnSpc>
                <a:spcPct val="150000"/>
              </a:lnSpc>
              <a:buNone/>
            </a:pPr>
            <a:r>
              <a:rPr lang="en-US" sz="560" b="1" dirty="0">
                <a:solidFill>
                  <a:srgbClr val="000000"/>
                </a:solidFill>
                <a:latin typeface="Noto Sans SC" pitchFamily="34" charset="0"/>
                <a:ea typeface="Noto Sans SC" pitchFamily="34" charset="-122"/>
                <a:cs typeface="Noto Sans SC" pitchFamily="34" charset="-120"/>
              </a:rPr>
              <a:t>Fig 4.5 thrower attack</a:t>
            </a:r>
            <a:endParaRPr lang="en-US" sz="560" dirty="0"/>
          </a:p>
          <a:p>
            <a:pPr algn="l" marL="342900" indent="-342900">
              <a:lnSpc>
                <a:spcPct val="150000"/>
              </a:lnSpc>
              <a:buSzPct val="100000"/>
              <a:buChar char="•"/>
            </a:pPr>
            <a:endParaRPr lang="en-US" sz="560" dirty="0"/>
          </a:p>
          <a:p>
            <a:pPr algn="l" indent="0" marL="0">
              <a:lnSpc>
                <a:spcPct val="150000"/>
              </a:lnSpc>
              <a:buNone/>
            </a:pPr>
            <a:r>
              <a:rPr lang="en-US" sz="560" b="1" dirty="0">
                <a:solidFill>
                  <a:srgbClr val="000000"/>
                </a:solidFill>
                <a:latin typeface="Noto Sans SC" pitchFamily="34" charset="0"/>
                <a:ea typeface="Noto Sans SC" pitchFamily="34" charset="-122"/>
                <a:cs typeface="Noto Sans SC" pitchFamily="34" charset="-120"/>
              </a:rPr>
              <a:t>Fig 4.6 crawler attack</a:t>
            </a:r>
            <a:endParaRPr lang="en-US" sz="560" dirty="0"/>
          </a:p>
          <a:p>
            <a:pPr algn="l" marL="342900" indent="-342900">
              <a:lnSpc>
                <a:spcPct val="150000"/>
              </a:lnSpc>
              <a:buSzPct val="100000"/>
              <a:buChar char="•"/>
            </a:pPr>
            <a:r>
              <a:rPr lang="en-US" sz="560" b="1" dirty="0">
                <a:solidFill>
                  <a:srgbClr val="000000"/>
                </a:solidFill>
                <a:latin typeface="Noto Sans SC" pitchFamily="34" charset="0"/>
                <a:ea typeface="Noto Sans SC" pitchFamily="34" charset="-122"/>
                <a:cs typeface="Noto Sans SC" pitchFamily="34" charset="-120"/>
              </a:rPr>
              <a:t>Bullet</a:t>
            </a:r>
            <a:pPr algn="l" indent="0" marL="0">
              <a:lnSpc>
                <a:spcPct val="150000"/>
              </a:lnSpc>
              <a:buNone/>
            </a:pPr>
            <a:r>
              <a:rPr lang="en-US" sz="560" dirty="0">
                <a:solidFill>
                  <a:srgbClr val="000000"/>
                </a:solidFill>
                <a:latin typeface="Noto Sans SC" pitchFamily="34" charset="0"/>
                <a:ea typeface="Noto Sans SC" pitchFamily="34" charset="-122"/>
                <a:cs typeface="Noto Sans SC" pitchFamily="34" charset="-120"/>
              </a:rPr>
              <a:t>:</a:t>
            </a:r>
            <a:pPr algn="l" indent="0" marL="0">
              <a:lnSpc>
                <a:spcPct val="150000"/>
              </a:lnSpc>
              <a:buNone/>
            </a:pPr>
            <a:r>
              <a:rPr lang="en-US" sz="560" b="1" dirty="0">
                <a:solidFill>
                  <a:srgbClr val="000000"/>
                </a:solidFill>
                <a:latin typeface="Noto Sans SC" pitchFamily="34" charset="0"/>
                <a:ea typeface="Noto Sans SC" pitchFamily="34" charset="-122"/>
                <a:cs typeface="Noto Sans SC" pitchFamily="34" charset="-120"/>
              </a:rPr>
              <a:t> </a:t>
            </a:r>
            <a:endParaRPr lang="en-US" sz="560" dirty="0"/>
          </a:p>
          <a:p>
            <a:pPr algn="l" marL="342900" indent="-342900">
              <a:lnSpc>
                <a:spcPct val="150000"/>
              </a:lnSpc>
              <a:buSzPct val="100000"/>
              <a:buChar char="•"/>
            </a:pPr>
            <a:r>
              <a:rPr lang="en-US" sz="560" dirty="0">
                <a:solidFill>
                  <a:srgbClr val="000000"/>
                </a:solidFill>
                <a:latin typeface="Noto Sans SC" pitchFamily="34" charset="0"/>
                <a:ea typeface="Noto Sans SC" pitchFamily="34" charset="-122"/>
                <a:cs typeface="Noto Sans SC" pitchFamily="34" charset="-120"/>
              </a:rPr>
              <a:t>Players and some enemies can shoot, usually the enemy's bullets are green and the player's bullets are orange. This allows players to distinguish which bullets belong to themselves and which belong to enemies. Our bullets can pass walls and shields to attack enemies.</a:t>
            </a:r>
            <a:endParaRPr lang="en-US" sz="560" dirty="0"/>
          </a:p>
          <a:p>
            <a:pPr algn="l" marL="342900" indent="-342900">
              <a:lnSpc>
                <a:spcPct val="150000"/>
              </a:lnSpc>
              <a:buSzPct val="100000"/>
              <a:buChar char="•"/>
            </a:pPr>
            <a:r>
              <a:rPr lang="en-US" sz="560" b="1" dirty="0">
                <a:solidFill>
                  <a:srgbClr val="000000"/>
                </a:solidFill>
                <a:latin typeface="Noto Sans SC" pitchFamily="34" charset="0"/>
                <a:ea typeface="Noto Sans SC" pitchFamily="34" charset="-122"/>
                <a:cs typeface="Noto Sans SC" pitchFamily="34" charset="-120"/>
              </a:rPr>
              <a:t>Barrier</a:t>
            </a:r>
            <a:pPr algn="l" indent="0" marL="0">
              <a:lnSpc>
                <a:spcPct val="150000"/>
              </a:lnSpc>
              <a:buNone/>
            </a:pPr>
            <a:r>
              <a:rPr lang="en-US" sz="560" dirty="0">
                <a:solidFill>
                  <a:srgbClr val="000000"/>
                </a:solidFill>
                <a:latin typeface="Noto Sans SC" pitchFamily="34" charset="0"/>
                <a:ea typeface="Noto Sans SC" pitchFamily="34" charset="-122"/>
                <a:cs typeface="Noto Sans SC" pitchFamily="34" charset="-120"/>
              </a:rPr>
              <a:t>:</a:t>
            </a:r>
            <a:pPr algn="l" indent="0" marL="0">
              <a:lnSpc>
                <a:spcPct val="150000"/>
              </a:lnSpc>
              <a:buNone/>
            </a:pPr>
            <a:r>
              <a:rPr lang="en-US" sz="560" b="1" dirty="0">
                <a:solidFill>
                  <a:srgbClr val="000000"/>
                </a:solidFill>
                <a:latin typeface="Noto Sans SC" pitchFamily="34" charset="0"/>
                <a:ea typeface="Noto Sans SC" pitchFamily="34" charset="-122"/>
                <a:cs typeface="Noto Sans SC" pitchFamily="34" charset="-120"/>
              </a:rPr>
              <a:t> </a:t>
            </a:r>
            <a:endParaRPr lang="en-US" sz="560" dirty="0"/>
          </a:p>
          <a:p>
            <a:pPr algn="l" marL="342900" indent="-342900">
              <a:lnSpc>
                <a:spcPct val="150000"/>
              </a:lnSpc>
              <a:buSzPct val="100000"/>
              <a:buChar char="•"/>
            </a:pPr>
            <a:r>
              <a:rPr lang="en-US" sz="560" dirty="0">
                <a:solidFill>
                  <a:srgbClr val="000000"/>
                </a:solidFill>
                <a:latin typeface="Noto Sans SC" pitchFamily="34" charset="0"/>
                <a:ea typeface="Noto Sans SC" pitchFamily="34" charset="-122"/>
                <a:cs typeface="Noto Sans SC" pitchFamily="34" charset="-120"/>
              </a:rPr>
              <a:t>Shield and wall can resist bullets. But if they are hit multiple times, they will be destroyed. The shield needs time to be repaired. If the wall is completely destroyed, it will require the expenditure of materials for reconstruction. Otherwise, only the worker needs to fix it. The wall can be upgraded, and the upgraded wall can withstand multiple attacks.</a:t>
            </a:r>
            <a:endParaRPr lang="en-US" sz="560" dirty="0"/>
          </a:p>
          <a:p>
            <a:pPr algn="l" marL="342900" indent="-342900">
              <a:lnSpc>
                <a:spcPct val="150000"/>
              </a:lnSpc>
              <a:buSzPct val="100000"/>
              <a:buChar char="•"/>
            </a:pPr>
            <a:r>
              <a:rPr lang="en-US" sz="560" b="1" dirty="0">
                <a:solidFill>
                  <a:srgbClr val="000000"/>
                </a:solidFill>
                <a:latin typeface="Noto Sans SC" pitchFamily="34" charset="0"/>
                <a:ea typeface="Noto Sans SC" pitchFamily="34" charset="-122"/>
                <a:cs typeface="Noto Sans SC" pitchFamily="34" charset="-120"/>
              </a:rPr>
              <a:t>Enemy</a:t>
            </a:r>
            <a:pPr algn="l" indent="0" marL="0">
              <a:lnSpc>
                <a:spcPct val="150000"/>
              </a:lnSpc>
              <a:buNone/>
            </a:pPr>
            <a:r>
              <a:rPr lang="en-US" sz="560" dirty="0">
                <a:solidFill>
                  <a:srgbClr val="000000"/>
                </a:solidFill>
                <a:latin typeface="Noto Sans SC" pitchFamily="34" charset="0"/>
                <a:ea typeface="Noto Sans SC" pitchFamily="34" charset="-122"/>
                <a:cs typeface="Noto Sans SC" pitchFamily="34" charset="-120"/>
              </a:rPr>
              <a:t>:</a:t>
            </a:r>
            <a:pPr algn="l" indent="0" marL="0">
              <a:lnSpc>
                <a:spcPct val="150000"/>
              </a:lnSpc>
              <a:buNone/>
            </a:pPr>
            <a:r>
              <a:rPr lang="en-US" sz="560" b="1" dirty="0">
                <a:solidFill>
                  <a:srgbClr val="000000"/>
                </a:solidFill>
                <a:latin typeface="Noto Sans SC" pitchFamily="34" charset="0"/>
                <a:ea typeface="Noto Sans SC" pitchFamily="34" charset="-122"/>
                <a:cs typeface="Noto Sans SC" pitchFamily="34" charset="-120"/>
              </a:rPr>
              <a:t> </a:t>
            </a:r>
            <a:endParaRPr lang="en-US" sz="560" dirty="0"/>
          </a:p>
          <a:p>
            <a:pPr algn="l" marL="342900" indent="-342900">
              <a:lnSpc>
                <a:spcPct val="150000"/>
              </a:lnSpc>
              <a:buSzPct val="100000"/>
              <a:buChar char="•"/>
            </a:pPr>
            <a:r>
              <a:rPr lang="en-US" sz="560" dirty="0">
                <a:solidFill>
                  <a:srgbClr val="000000"/>
                </a:solidFill>
                <a:latin typeface="Noto Sans SC" pitchFamily="34" charset="0"/>
                <a:ea typeface="Noto Sans SC" pitchFamily="34" charset="-122"/>
                <a:cs typeface="Noto Sans SC" pitchFamily="34" charset="-120"/>
              </a:rPr>
              <a:t>Crawler: The enemy will attack from above. This allows their attacks to ignore the wall. But shields can still block their attacks. Only long-range attacks can harm them.</a:t>
            </a:r>
            <a:endParaRPr lang="en-US" sz="560" dirty="0"/>
          </a:p>
          <a:p>
            <a:pPr algn="l" marL="342900" indent="-342900">
              <a:lnSpc>
                <a:spcPct val="150000"/>
              </a:lnSpc>
              <a:buSzPct val="100000"/>
              <a:buChar char="•"/>
            </a:pPr>
            <a:r>
              <a:rPr lang="en-US" sz="560" b="1" dirty="0">
                <a:solidFill>
                  <a:srgbClr val="000000"/>
                </a:solidFill>
                <a:latin typeface="Noto Sans SC" pitchFamily="34" charset="0"/>
                <a:ea typeface="Noto Sans SC" pitchFamily="34" charset="-122"/>
                <a:cs typeface="Noto Sans SC" pitchFamily="34" charset="-120"/>
              </a:rPr>
              <a:t>Attacker</a:t>
            </a:r>
            <a:pPr algn="l" indent="0" marL="0">
              <a:lnSpc>
                <a:spcPct val="150000"/>
              </a:lnSpc>
              <a:buNone/>
            </a:pPr>
            <a:r>
              <a:rPr lang="en-US" sz="560" dirty="0">
                <a:solidFill>
                  <a:srgbClr val="000000"/>
                </a:solidFill>
                <a:latin typeface="Noto Sans SC" pitchFamily="34" charset="0"/>
                <a:ea typeface="Noto Sans SC" pitchFamily="34" charset="-122"/>
                <a:cs typeface="Noto Sans SC" pitchFamily="34" charset="-120"/>
              </a:rPr>
              <a:t>:</a:t>
            </a:r>
            <a:pPr algn="l" indent="0" marL="0">
              <a:lnSpc>
                <a:spcPct val="150000"/>
              </a:lnSpc>
              <a:buNone/>
            </a:pPr>
            <a:r>
              <a:rPr lang="en-US" sz="560" b="1" dirty="0">
                <a:solidFill>
                  <a:srgbClr val="000000"/>
                </a:solidFill>
                <a:latin typeface="Noto Sans SC" pitchFamily="34" charset="0"/>
                <a:ea typeface="Noto Sans SC" pitchFamily="34" charset="-122"/>
                <a:cs typeface="Noto Sans SC" pitchFamily="34" charset="-120"/>
              </a:rPr>
              <a:t> </a:t>
            </a:r>
            <a:endParaRPr lang="en-US" sz="560" dirty="0"/>
          </a:p>
          <a:p>
            <a:pPr algn="l" marL="342900" indent="-342900">
              <a:lnSpc>
                <a:spcPct val="150000"/>
              </a:lnSpc>
              <a:buSzPct val="100000"/>
              <a:buChar char="•"/>
            </a:pPr>
            <a:r>
              <a:rPr lang="en-US" sz="560" dirty="0">
                <a:solidFill>
                  <a:srgbClr val="000000"/>
                </a:solidFill>
                <a:latin typeface="Noto Sans SC" pitchFamily="34" charset="0"/>
                <a:ea typeface="Noto Sans SC" pitchFamily="34" charset="-122"/>
                <a:cs typeface="Noto Sans SC" pitchFamily="34" charset="-120"/>
              </a:rPr>
              <a:t>The enemy will approach and attack.</a:t>
            </a:r>
            <a:endParaRPr lang="en-US" sz="560" dirty="0"/>
          </a:p>
          <a:p>
            <a:pPr algn="l" marL="342900" indent="-342900">
              <a:lnSpc>
                <a:spcPct val="150000"/>
              </a:lnSpc>
              <a:buSzPct val="100000"/>
              <a:buChar char="•"/>
            </a:pPr>
            <a:r>
              <a:rPr lang="en-US" sz="560" b="1" dirty="0">
                <a:solidFill>
                  <a:srgbClr val="000000"/>
                </a:solidFill>
                <a:latin typeface="Noto Sans SC" pitchFamily="34" charset="0"/>
                <a:ea typeface="Noto Sans SC" pitchFamily="34" charset="-122"/>
                <a:cs typeface="Noto Sans SC" pitchFamily="34" charset="-120"/>
              </a:rPr>
              <a:t>Thrower</a:t>
            </a:r>
            <a:pPr algn="l" indent="0" marL="0">
              <a:lnSpc>
                <a:spcPct val="150000"/>
              </a:lnSpc>
              <a:buNone/>
            </a:pPr>
            <a:r>
              <a:rPr lang="en-US" sz="560" dirty="0">
                <a:solidFill>
                  <a:srgbClr val="000000"/>
                </a:solidFill>
                <a:latin typeface="Noto Sans SC" pitchFamily="34" charset="0"/>
                <a:ea typeface="Noto Sans SC" pitchFamily="34" charset="-122"/>
                <a:cs typeface="Noto Sans SC" pitchFamily="34" charset="-120"/>
              </a:rPr>
              <a:t>:</a:t>
            </a:r>
            <a:br/>
            <a:pPr algn="l" indent="0" marL="0">
              <a:lnSpc>
                <a:spcPct val="150000"/>
              </a:lnSpc>
              <a:buNone/>
            </a:pPr>
            <a:r>
              <a:rPr lang="en-US" sz="560" dirty="0">
                <a:solidFill>
                  <a:srgbClr val="000000"/>
                </a:solidFill>
                <a:latin typeface="Noto Sans SC" pitchFamily="34" charset="0"/>
                <a:ea typeface="Noto Sans SC" pitchFamily="34" charset="-122"/>
                <a:cs typeface="Noto Sans SC" pitchFamily="34" charset="-120"/>
              </a:rPr>
              <a:t> The enemy will maintain a distance from the attacking target and shoot bullets for attack.</a:t>
            </a:r>
            <a:endParaRPr lang="en-US" sz="560" dirty="0"/>
          </a:p>
        </p:txBody>
      </p:sp>
      <p:pic>
        <p:nvPicPr>
          <p:cNvPr id="4" name="Image 0" descr="https://assets.mindshow.fun/file/7205578/20240101172435_bkdk.jpg?x-oss-process=style/img">    </p:cNvPr>
          <p:cNvPicPr>
            <a:picLocks noChangeAspect="1"/>
          </p:cNvPicPr>
          <p:nvPr/>
        </p:nvPicPr>
        <p:blipFill>
          <a:blip r:embed="rId1"/>
          <a:stretch>
            <a:fillRect/>
          </a:stretch>
        </p:blipFill>
        <p:spPr>
          <a:xfrm>
            <a:off x="4691063" y="1228725"/>
            <a:ext cx="3690937" cy="1704975"/>
          </a:xfrm>
          <a:prstGeom prst="rect">
            <a:avLst/>
          </a:prstGeom>
        </p:spPr>
      </p:pic>
      <p:pic>
        <p:nvPicPr>
          <p:cNvPr id="5" name="Image 1" descr="https://assets.mindshow.fun/file/7205578/20240101172434_76hj.jpg?x-oss-process=style/img">    </p:cNvPr>
          <p:cNvPicPr>
            <a:picLocks noChangeAspect="1"/>
          </p:cNvPicPr>
          <p:nvPr/>
        </p:nvPicPr>
        <p:blipFill>
          <a:blip r:embed="rId2"/>
          <a:stretch>
            <a:fillRect/>
          </a:stretch>
        </p:blipFill>
        <p:spPr>
          <a:xfrm>
            <a:off x="4691063" y="2981325"/>
            <a:ext cx="3690937" cy="170497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sp>
        <p:nvSpPr>
          <p:cNvPr id="2" name="Text 0"/>
          <p:cNvSpPr/>
          <p:nvPr/>
        </p:nvSpPr>
        <p:spPr>
          <a:xfrm>
            <a:off x="762000" y="528638"/>
            <a:ext cx="7806690" cy="552450"/>
          </a:xfrm>
          <a:prstGeom prst="rect">
            <a:avLst/>
          </a:prstGeom>
          <a:noFill/>
          <a:ln/>
        </p:spPr>
        <p:txBody>
          <a:bodyPr wrap="square" rtlCol="0" anchor="ctr"/>
          <a:lstStyle/>
          <a:p>
            <a:pPr algn="l" indent="0" marL="0">
              <a:buNone/>
            </a:pPr>
            <a:r>
              <a:rPr lang="en-US" sz="2660" b="1" dirty="0">
                <a:solidFill>
                  <a:srgbClr val="648686"/>
                </a:solidFill>
                <a:latin typeface="Noto Sans SC" pitchFamily="34" charset="0"/>
                <a:ea typeface="Noto Sans SC" pitchFamily="34" charset="-122"/>
                <a:cs typeface="Noto Sans SC" pitchFamily="34" charset="-120"/>
              </a:rPr>
              <a:t>2.2.6. Economy</a:t>
            </a:r>
            <a:endParaRPr lang="en-US" sz="2660" dirty="0"/>
          </a:p>
        </p:txBody>
      </p:sp>
      <p:sp>
        <p:nvSpPr>
          <p:cNvPr id="3" name="Text 1"/>
          <p:cNvSpPr/>
          <p:nvPr/>
        </p:nvSpPr>
        <p:spPr>
          <a:xfrm>
            <a:off x="762000" y="1228725"/>
            <a:ext cx="7715250" cy="3452813"/>
          </a:xfrm>
          <a:prstGeom prst="rect">
            <a:avLst/>
          </a:prstGeom>
          <a:noFill/>
          <a:ln/>
        </p:spPr>
        <p:txBody>
          <a:bodyPr wrap="square" rtlCol="0" anchor="t"/>
          <a:lstStyle/>
          <a:p>
            <a:pPr algn="l" marL="342900" indent="-342900">
              <a:lnSpc>
                <a:spcPct val="150000"/>
              </a:lnSpc>
              <a:buSzPct val="100000"/>
              <a:buChar char="•"/>
            </a:pPr>
            <a:r>
              <a:rPr lang="en-US" sz="1680" dirty="0">
                <a:solidFill>
                  <a:srgbClr val="000000"/>
                </a:solidFill>
                <a:latin typeface="Noto Sans SC" pitchFamily="34" charset="0"/>
                <a:ea typeface="Noto Sans SC" pitchFamily="34" charset="-122"/>
                <a:cs typeface="Noto Sans SC" pitchFamily="34" charset="-120"/>
              </a:rPr>
              <a:t>The player can get materials from factories and enemies. The player can Players can spend materials to build buildings and walls, produce tools, upgrade buildings and bases, and repair and rebuild buildings.</a:t>
            </a:r>
            <a:endParaRPr lang="en-US" sz="168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3600450" y="1900237"/>
            <a:ext cx="1847850" cy="1338263"/>
          </a:xfrm>
          <a:prstGeom prst="rect">
            <a:avLst/>
          </a:prstGeom>
          <a:noFill/>
          <a:ln/>
        </p:spPr>
        <p:txBody>
          <a:bodyPr wrap="square" rtlCol="0" anchor="ctr"/>
          <a:lstStyle/>
          <a:p>
            <a:pPr algn="ctr" indent="0" marL="0">
              <a:buNone/>
            </a:pPr>
            <a:r>
              <a:rPr lang="en-US" sz="2730" b="1" dirty="0">
                <a:solidFill>
                  <a:srgbClr val="000000"/>
                </a:solidFill>
                <a:latin typeface="Noto Sans SC" pitchFamily="34" charset="0"/>
                <a:ea typeface="Noto Sans SC" pitchFamily="34" charset="-122"/>
                <a:cs typeface="Noto Sans SC" pitchFamily="34" charset="-120"/>
              </a:rPr>
              <a:t>1. Game Overview</a:t>
            </a:r>
            <a:endParaRPr lang="en-US" sz="2730" dirty="0"/>
          </a:p>
        </p:txBody>
      </p:sp>
      <p:sp>
        <p:nvSpPr>
          <p:cNvPr id="4" name="Text 1"/>
          <p:cNvSpPr/>
          <p:nvPr/>
        </p:nvSpPr>
        <p:spPr>
          <a:xfrm>
            <a:off x="1004888" y="1014413"/>
            <a:ext cx="1914525" cy="776288"/>
          </a:xfrm>
          <a:prstGeom prst="rect">
            <a:avLst/>
          </a:prstGeom>
          <a:noFill/>
          <a:ln/>
        </p:spPr>
        <p:txBody>
          <a:bodyPr wrap="square" rtlCol="0" anchor="t"/>
          <a:lstStyle/>
          <a:p>
            <a:pPr algn="l" indent="0" marL="0">
              <a:lnSpc>
                <a:spcPct val="150000"/>
              </a:lnSpc>
              <a:buNone/>
            </a:pPr>
            <a:r>
              <a:rPr lang="en-US" sz="1400" dirty="0">
                <a:solidFill>
                  <a:srgbClr val="383838"/>
                </a:solidFill>
                <a:latin typeface="Noto Sans SC" pitchFamily="34" charset="0"/>
                <a:ea typeface="Noto Sans SC" pitchFamily="34" charset="-122"/>
                <a:cs typeface="Noto Sans SC" pitchFamily="34" charset="-120"/>
              </a:rPr>
              <a:t>1 Game Concept</a:t>
            </a:r>
            <a:endParaRPr lang="en-US" sz="1400" dirty="0"/>
          </a:p>
        </p:txBody>
      </p:sp>
      <p:sp>
        <p:nvSpPr>
          <p:cNvPr id="5" name="Text 2"/>
          <p:cNvSpPr/>
          <p:nvPr/>
        </p:nvSpPr>
        <p:spPr>
          <a:xfrm>
            <a:off x="766762" y="2219325"/>
            <a:ext cx="1914525" cy="776288"/>
          </a:xfrm>
          <a:prstGeom prst="rect">
            <a:avLst/>
          </a:prstGeom>
          <a:noFill/>
          <a:ln/>
        </p:spPr>
        <p:txBody>
          <a:bodyPr wrap="square" rtlCol="0" anchor="t"/>
          <a:lstStyle/>
          <a:p>
            <a:pPr algn="l" indent="0" marL="0">
              <a:lnSpc>
                <a:spcPct val="150000"/>
              </a:lnSpc>
              <a:buNone/>
            </a:pPr>
            <a:r>
              <a:rPr lang="en-US" sz="1400" dirty="0">
                <a:solidFill>
                  <a:srgbClr val="383838"/>
                </a:solidFill>
                <a:latin typeface="Noto Sans SC" pitchFamily="34" charset="0"/>
                <a:ea typeface="Noto Sans SC" pitchFamily="34" charset="-122"/>
                <a:cs typeface="Noto Sans SC" pitchFamily="34" charset="-120"/>
              </a:rPr>
              <a:t>2 Genre</a:t>
            </a:r>
            <a:endParaRPr lang="en-US" sz="1400" dirty="0"/>
          </a:p>
        </p:txBody>
      </p:sp>
      <p:sp>
        <p:nvSpPr>
          <p:cNvPr id="6" name="Text 3"/>
          <p:cNvSpPr/>
          <p:nvPr/>
        </p:nvSpPr>
        <p:spPr>
          <a:xfrm>
            <a:off x="1004888" y="3390900"/>
            <a:ext cx="1914525" cy="776288"/>
          </a:xfrm>
          <a:prstGeom prst="rect">
            <a:avLst/>
          </a:prstGeom>
          <a:noFill/>
          <a:ln/>
        </p:spPr>
        <p:txBody>
          <a:bodyPr wrap="square" rtlCol="0" anchor="t"/>
          <a:lstStyle/>
          <a:p>
            <a:pPr algn="l" indent="0" marL="0">
              <a:lnSpc>
                <a:spcPct val="150000"/>
              </a:lnSpc>
              <a:buNone/>
            </a:pPr>
            <a:r>
              <a:rPr lang="en-US" sz="1400" dirty="0">
                <a:solidFill>
                  <a:srgbClr val="383838"/>
                </a:solidFill>
                <a:latin typeface="Noto Sans SC" pitchFamily="34" charset="0"/>
                <a:ea typeface="Noto Sans SC" pitchFamily="34" charset="-122"/>
                <a:cs typeface="Noto Sans SC" pitchFamily="34" charset="-120"/>
              </a:rPr>
              <a:t>3 Target Audience</a:t>
            </a:r>
            <a:endParaRPr lang="en-US" sz="1400" dirty="0"/>
          </a:p>
        </p:txBody>
      </p:sp>
      <p:sp>
        <p:nvSpPr>
          <p:cNvPr id="7" name="Text 4"/>
          <p:cNvSpPr/>
          <p:nvPr/>
        </p:nvSpPr>
        <p:spPr>
          <a:xfrm>
            <a:off x="6500813" y="1014413"/>
            <a:ext cx="1914525" cy="776288"/>
          </a:xfrm>
          <a:prstGeom prst="rect">
            <a:avLst/>
          </a:prstGeom>
          <a:noFill/>
          <a:ln/>
        </p:spPr>
        <p:txBody>
          <a:bodyPr wrap="square" rtlCol="0" anchor="t"/>
          <a:lstStyle/>
          <a:p>
            <a:pPr algn="l" indent="0" marL="0">
              <a:lnSpc>
                <a:spcPct val="150000"/>
              </a:lnSpc>
              <a:buNone/>
            </a:pPr>
            <a:r>
              <a:rPr lang="en-US" sz="1400" dirty="0">
                <a:solidFill>
                  <a:srgbClr val="383838"/>
                </a:solidFill>
                <a:latin typeface="Noto Sans SC" pitchFamily="34" charset="0"/>
                <a:ea typeface="Noto Sans SC" pitchFamily="34" charset="-122"/>
                <a:cs typeface="Noto Sans SC" pitchFamily="34" charset="-120"/>
              </a:rPr>
              <a:t>4 Game Flow Summary</a:t>
            </a:r>
            <a:endParaRPr lang="en-US" sz="1400" dirty="0"/>
          </a:p>
        </p:txBody>
      </p:sp>
      <p:sp>
        <p:nvSpPr>
          <p:cNvPr id="8" name="Text 5"/>
          <p:cNvSpPr/>
          <p:nvPr/>
        </p:nvSpPr>
        <p:spPr>
          <a:xfrm>
            <a:off x="6700838" y="2219325"/>
            <a:ext cx="1914525" cy="776288"/>
          </a:xfrm>
          <a:prstGeom prst="rect">
            <a:avLst/>
          </a:prstGeom>
          <a:noFill/>
          <a:ln/>
        </p:spPr>
        <p:txBody>
          <a:bodyPr wrap="square" rtlCol="0" anchor="t"/>
          <a:lstStyle/>
          <a:p>
            <a:pPr algn="l" indent="0" marL="0">
              <a:lnSpc>
                <a:spcPct val="150000"/>
              </a:lnSpc>
              <a:buNone/>
            </a:pPr>
            <a:r>
              <a:rPr lang="en-US" sz="1400" dirty="0">
                <a:solidFill>
                  <a:srgbClr val="383838"/>
                </a:solidFill>
                <a:latin typeface="Noto Sans SC" pitchFamily="34" charset="0"/>
                <a:ea typeface="Noto Sans SC" pitchFamily="34" charset="-122"/>
                <a:cs typeface="Noto Sans SC" pitchFamily="34" charset="-120"/>
              </a:rPr>
              <a:t>5 Look and Feel</a:t>
            </a:r>
            <a:endParaRPr lang="en-US" sz="1400" dirty="0"/>
          </a:p>
        </p:txBody>
      </p:sp>
      <p:sp>
        <p:nvSpPr>
          <p:cNvPr id="9" name="Text 6"/>
          <p:cNvSpPr/>
          <p:nvPr/>
        </p:nvSpPr>
        <p:spPr>
          <a:xfrm>
            <a:off x="6500813" y="3376612"/>
            <a:ext cx="1914525" cy="776288"/>
          </a:xfrm>
          <a:prstGeom prst="rect">
            <a:avLst/>
          </a:prstGeom>
          <a:noFill/>
          <a:ln/>
        </p:spPr>
        <p:txBody>
          <a:bodyPr wrap="square" rtlCol="0" anchor="t"/>
          <a:lstStyle/>
          <a:p>
            <a:pPr algn="l" indent="0" marL="0">
              <a:lnSpc>
                <a:spcPct val="150000"/>
              </a:lnSpc>
              <a:buNone/>
            </a:pPr>
            <a:r>
              <a:rPr lang="en-US" sz="1400" dirty="0">
                <a:solidFill>
                  <a:srgbClr val="383838"/>
                </a:solidFill>
                <a:latin typeface="Noto Sans SC" pitchFamily="34" charset="0"/>
                <a:ea typeface="Noto Sans SC" pitchFamily="34" charset="-122"/>
                <a:cs typeface="Noto Sans SC" pitchFamily="34" charset="-120"/>
              </a:rPr>
              <a:t>6 Project Scope</a:t>
            </a:r>
            <a:endParaRPr lang="en-US" sz="14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sp>
        <p:nvSpPr>
          <p:cNvPr id="2" name="Text 0"/>
          <p:cNvSpPr/>
          <p:nvPr/>
        </p:nvSpPr>
        <p:spPr>
          <a:xfrm>
            <a:off x="762000" y="528638"/>
            <a:ext cx="7806690" cy="552450"/>
          </a:xfrm>
          <a:prstGeom prst="rect">
            <a:avLst/>
          </a:prstGeom>
          <a:noFill/>
          <a:ln/>
        </p:spPr>
        <p:txBody>
          <a:bodyPr wrap="square" rtlCol="0" anchor="ctr"/>
          <a:lstStyle/>
          <a:p>
            <a:pPr algn="l" indent="0" marL="0">
              <a:buNone/>
            </a:pPr>
            <a:r>
              <a:rPr lang="en-US" sz="2660" b="1" dirty="0">
                <a:solidFill>
                  <a:srgbClr val="648686"/>
                </a:solidFill>
                <a:latin typeface="Noto Sans SC" pitchFamily="34" charset="0"/>
                <a:ea typeface="Noto Sans SC" pitchFamily="34" charset="-122"/>
                <a:cs typeface="Noto Sans SC" pitchFamily="34" charset="-120"/>
              </a:rPr>
              <a:t>3. Screen Flow</a:t>
            </a:r>
            <a:endParaRPr lang="en-US" sz="2660" dirty="0"/>
          </a:p>
        </p:txBody>
      </p:sp>
      <p:sp>
        <p:nvSpPr>
          <p:cNvPr id="3" name="Text 1"/>
          <p:cNvSpPr/>
          <p:nvPr/>
        </p:nvSpPr>
        <p:spPr>
          <a:xfrm>
            <a:off x="762000" y="1228725"/>
            <a:ext cx="7715250" cy="3452813"/>
          </a:xfrm>
          <a:prstGeom prst="rect">
            <a:avLst/>
          </a:prstGeom>
          <a:noFill/>
          <a:ln/>
        </p:spPr>
        <p:txBody>
          <a:bodyPr wrap="square" rtlCol="0" anchor="t"/>
          <a:lstStyle/>
          <a:p>
            <a:pPr algn="l" marL="342900" indent="-342900">
              <a:lnSpc>
                <a:spcPct val="150000"/>
              </a:lnSpc>
              <a:buSzPct val="100000"/>
              <a:buChar char="•"/>
            </a:pPr>
            <a:r>
              <a:rPr lang="en-US" sz="1680" dirty="0">
                <a:solidFill>
                  <a:srgbClr val="000000"/>
                </a:solidFill>
                <a:latin typeface="Noto Sans SC" pitchFamily="34" charset="0"/>
                <a:ea typeface="Noto Sans SC" pitchFamily="34" charset="-122"/>
                <a:cs typeface="Noto Sans SC" pitchFamily="34" charset="-120"/>
              </a:rPr>
              <a:t>2.3.1. Screen Flow Chart</a:t>
            </a:r>
            <a:endParaRPr lang="en-US" sz="1680" dirty="0"/>
          </a:p>
          <a:p>
            <a:pPr algn="l" marL="342900" indent="-342900">
              <a:lnSpc>
                <a:spcPct val="150000"/>
              </a:lnSpc>
              <a:buSzPct val="100000"/>
              <a:buChar char="•"/>
            </a:pPr>
            <a:r>
              <a:rPr lang="en-US" sz="1680" dirty="0">
                <a:solidFill>
                  <a:srgbClr val="000000"/>
                </a:solidFill>
                <a:latin typeface="Noto Sans SC" pitchFamily="34" charset="0"/>
                <a:ea typeface="Noto Sans SC" pitchFamily="34" charset="-122"/>
                <a:cs typeface="Noto Sans SC" pitchFamily="34" charset="-120"/>
              </a:rPr>
              <a:t>2.3.2. Screen Descriptions</a:t>
            </a:r>
            <a:endParaRPr lang="en-US" sz="168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sp>
        <p:nvSpPr>
          <p:cNvPr id="2" name="Text 0"/>
          <p:cNvSpPr/>
          <p:nvPr/>
        </p:nvSpPr>
        <p:spPr>
          <a:xfrm>
            <a:off x="762000" y="528638"/>
            <a:ext cx="7806690" cy="552450"/>
          </a:xfrm>
          <a:prstGeom prst="rect">
            <a:avLst/>
          </a:prstGeom>
          <a:noFill/>
          <a:ln/>
        </p:spPr>
        <p:txBody>
          <a:bodyPr wrap="square" rtlCol="0" anchor="ctr"/>
          <a:lstStyle/>
          <a:p>
            <a:pPr algn="l" indent="0" marL="0">
              <a:buNone/>
            </a:pPr>
            <a:r>
              <a:rPr lang="en-US" sz="2660" b="1" dirty="0">
                <a:solidFill>
                  <a:srgbClr val="648686"/>
                </a:solidFill>
                <a:latin typeface="Noto Sans SC" pitchFamily="34" charset="0"/>
                <a:ea typeface="Noto Sans SC" pitchFamily="34" charset="-122"/>
                <a:cs typeface="Noto Sans SC" pitchFamily="34" charset="-120"/>
              </a:rPr>
              <a:t>2.3.1. Screen Flow Chart</a:t>
            </a:r>
            <a:endParaRPr lang="en-US" sz="2660" dirty="0"/>
          </a:p>
        </p:txBody>
      </p:sp>
      <p:sp>
        <p:nvSpPr>
          <p:cNvPr id="3" name="Text 1"/>
          <p:cNvSpPr/>
          <p:nvPr/>
        </p:nvSpPr>
        <p:spPr>
          <a:xfrm>
            <a:off x="762000" y="1228725"/>
            <a:ext cx="3786188" cy="3452813"/>
          </a:xfrm>
          <a:prstGeom prst="rect">
            <a:avLst/>
          </a:prstGeom>
          <a:noFill/>
          <a:ln/>
        </p:spPr>
        <p:txBody>
          <a:bodyPr wrap="square" rtlCol="0" anchor="t"/>
          <a:lstStyle/>
          <a:p>
            <a:pPr algn="l" marL="342900" indent="-342900">
              <a:lnSpc>
                <a:spcPct val="150000"/>
              </a:lnSpc>
              <a:buSzPct val="100000"/>
              <a:buChar char="•"/>
            </a:pPr>
            <a:endParaRPr lang="en-US" sz="1680" dirty="0"/>
          </a:p>
          <a:p>
            <a:pPr algn="l" indent="0" marL="0">
              <a:lnSpc>
                <a:spcPct val="150000"/>
              </a:lnSpc>
              <a:buNone/>
            </a:pPr>
            <a:r>
              <a:rPr lang="en-US" sz="1680" b="1" dirty="0">
                <a:solidFill>
                  <a:srgbClr val="000000"/>
                </a:solidFill>
                <a:latin typeface="Noto Sans SC" pitchFamily="34" charset="0"/>
                <a:ea typeface="Noto Sans SC" pitchFamily="34" charset="-122"/>
                <a:cs typeface="Noto Sans SC" pitchFamily="34" charset="-120"/>
              </a:rPr>
              <a:t>Fig4.7 screen flow</a:t>
            </a:r>
            <a:endParaRPr lang="en-US" sz="1680" dirty="0"/>
          </a:p>
        </p:txBody>
      </p:sp>
      <p:pic>
        <p:nvPicPr>
          <p:cNvPr id="4" name="Image 0" descr="https://assets.mindshow.fun/file/7205578/20240101172435_fbp5.jpg?x-oss-process=style/img">    </p:cNvPr>
          <p:cNvPicPr>
            <a:picLocks noChangeAspect="1"/>
          </p:cNvPicPr>
          <p:nvPr/>
        </p:nvPicPr>
        <p:blipFill>
          <a:blip r:embed="rId1"/>
          <a:stretch>
            <a:fillRect/>
          </a:stretch>
        </p:blipFill>
        <p:spPr>
          <a:xfrm>
            <a:off x="4691063" y="1228725"/>
            <a:ext cx="3786188" cy="235267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sp>
        <p:nvSpPr>
          <p:cNvPr id="2" name="Text 0"/>
          <p:cNvSpPr/>
          <p:nvPr/>
        </p:nvSpPr>
        <p:spPr>
          <a:xfrm>
            <a:off x="762000" y="528638"/>
            <a:ext cx="7806690" cy="552450"/>
          </a:xfrm>
          <a:prstGeom prst="rect">
            <a:avLst/>
          </a:prstGeom>
          <a:noFill/>
          <a:ln/>
        </p:spPr>
        <p:txBody>
          <a:bodyPr wrap="square" rtlCol="0" anchor="ctr"/>
          <a:lstStyle/>
          <a:p>
            <a:pPr algn="l" indent="0" marL="0">
              <a:buNone/>
            </a:pPr>
            <a:r>
              <a:rPr lang="en-US" sz="2660" b="1" dirty="0">
                <a:solidFill>
                  <a:srgbClr val="648686"/>
                </a:solidFill>
                <a:latin typeface="Noto Sans SC" pitchFamily="34" charset="0"/>
                <a:ea typeface="Noto Sans SC" pitchFamily="34" charset="-122"/>
                <a:cs typeface="Noto Sans SC" pitchFamily="34" charset="-120"/>
              </a:rPr>
              <a:t>2.3.2. Screen Descriptions</a:t>
            </a:r>
            <a:endParaRPr lang="en-US" sz="2660" dirty="0"/>
          </a:p>
        </p:txBody>
      </p:sp>
      <p:sp>
        <p:nvSpPr>
          <p:cNvPr id="3" name="Text 1"/>
          <p:cNvSpPr/>
          <p:nvPr/>
        </p:nvSpPr>
        <p:spPr>
          <a:xfrm>
            <a:off x="762000" y="1228725"/>
            <a:ext cx="7715250" cy="3452813"/>
          </a:xfrm>
          <a:prstGeom prst="rect">
            <a:avLst/>
          </a:prstGeom>
          <a:noFill/>
          <a:ln/>
        </p:spPr>
        <p:txBody>
          <a:bodyPr wrap="square" rtlCol="0" anchor="t"/>
          <a:lstStyle/>
          <a:p>
            <a:pPr algn="l" marL="342900" indent="-342900">
              <a:lnSpc>
                <a:spcPct val="150000"/>
              </a:lnSpc>
              <a:buSzPct val="100000"/>
              <a:buChar char="•"/>
            </a:pPr>
            <a:r>
              <a:rPr lang="en-US" sz="1680" dirty="0">
                <a:solidFill>
                  <a:srgbClr val="000000"/>
                </a:solidFill>
                <a:latin typeface="Noto Sans SC" pitchFamily="34" charset="0"/>
                <a:ea typeface="Noto Sans SC" pitchFamily="34" charset="-122"/>
                <a:cs typeface="Noto Sans SC" pitchFamily="34" charset="-120"/>
              </a:rPr>
              <a:t>2.3.2.1. Main Menu Screen</a:t>
            </a:r>
            <a:endParaRPr lang="en-US" sz="1680" dirty="0"/>
          </a:p>
          <a:p>
            <a:pPr algn="l" marL="342900" indent="-342900">
              <a:lnSpc>
                <a:spcPct val="150000"/>
              </a:lnSpc>
              <a:buSzPct val="100000"/>
              <a:buChar char="•"/>
            </a:pPr>
            <a:r>
              <a:rPr lang="en-US" sz="1680" dirty="0">
                <a:solidFill>
                  <a:srgbClr val="000000"/>
                </a:solidFill>
                <a:latin typeface="Noto Sans SC" pitchFamily="34" charset="0"/>
                <a:ea typeface="Noto Sans SC" pitchFamily="34" charset="-122"/>
                <a:cs typeface="Noto Sans SC" pitchFamily="34" charset="-120"/>
              </a:rPr>
              <a:t>2.3.2.2. Options Menu Screen</a:t>
            </a:r>
            <a:endParaRPr lang="en-US" sz="1680" dirty="0"/>
          </a:p>
          <a:p>
            <a:pPr algn="l" marL="342900" indent="-342900">
              <a:lnSpc>
                <a:spcPct val="150000"/>
              </a:lnSpc>
              <a:buSzPct val="100000"/>
              <a:buChar char="•"/>
            </a:pPr>
            <a:r>
              <a:rPr lang="en-US" sz="1680" dirty="0">
                <a:solidFill>
                  <a:srgbClr val="000000"/>
                </a:solidFill>
                <a:latin typeface="Noto Sans SC" pitchFamily="34" charset="0"/>
                <a:ea typeface="Noto Sans SC" pitchFamily="34" charset="-122"/>
                <a:cs typeface="Noto Sans SC" pitchFamily="34" charset="-120"/>
              </a:rPr>
              <a:t>2.3.2.3. Gameplay Screen</a:t>
            </a:r>
            <a:endParaRPr lang="en-US" sz="1680" dirty="0"/>
          </a:p>
          <a:p>
            <a:pPr algn="l" marL="342900" indent="-342900">
              <a:lnSpc>
                <a:spcPct val="150000"/>
              </a:lnSpc>
              <a:buSzPct val="100000"/>
              <a:buChar char="•"/>
            </a:pPr>
            <a:r>
              <a:rPr lang="en-US" sz="1680" dirty="0">
                <a:solidFill>
                  <a:srgbClr val="000000"/>
                </a:solidFill>
                <a:latin typeface="Noto Sans SC" pitchFamily="34" charset="0"/>
                <a:ea typeface="Noto Sans SC" pitchFamily="34" charset="-122"/>
                <a:cs typeface="Noto Sans SC" pitchFamily="34" charset="-120"/>
              </a:rPr>
              <a:t>2.3.2.4. Menu Screen</a:t>
            </a:r>
            <a:endParaRPr lang="en-US" sz="1680" dirty="0"/>
          </a:p>
          <a:p>
            <a:pPr algn="l" marL="342900" indent="-342900">
              <a:lnSpc>
                <a:spcPct val="150000"/>
              </a:lnSpc>
              <a:buSzPct val="100000"/>
              <a:buChar char="•"/>
            </a:pPr>
            <a:r>
              <a:rPr lang="en-US" sz="1680" dirty="0">
                <a:solidFill>
                  <a:srgbClr val="000000"/>
                </a:solidFill>
                <a:latin typeface="Noto Sans SC" pitchFamily="34" charset="0"/>
                <a:ea typeface="Noto Sans SC" pitchFamily="34" charset="-122"/>
                <a:cs typeface="Noto Sans SC" pitchFamily="34" charset="-120"/>
              </a:rPr>
              <a:t>2.3.2.4. Game End Screen</a:t>
            </a:r>
            <a:endParaRPr lang="en-US" sz="168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spTree>
      <p:nvGrpSpPr>
        <p:cNvPr id="1" name=""/>
        <p:cNvGrpSpPr/>
        <p:nvPr/>
      </p:nvGrpSpPr>
      <p:grpSpPr>
        <a:xfrm>
          <a:off x="0" y="0"/>
          <a:ext cx="0" cy="0"/>
          <a:chOff x="0" y="0"/>
          <a:chExt cx="0" cy="0"/>
        </a:xfrm>
      </p:grpSpPr>
      <p:sp>
        <p:nvSpPr>
          <p:cNvPr id="2" name="Text 0"/>
          <p:cNvSpPr/>
          <p:nvPr/>
        </p:nvSpPr>
        <p:spPr>
          <a:xfrm>
            <a:off x="762000" y="528638"/>
            <a:ext cx="7806690" cy="552450"/>
          </a:xfrm>
          <a:prstGeom prst="rect">
            <a:avLst/>
          </a:prstGeom>
          <a:noFill/>
          <a:ln/>
        </p:spPr>
        <p:txBody>
          <a:bodyPr wrap="square" rtlCol="0" anchor="ctr"/>
          <a:lstStyle/>
          <a:p>
            <a:pPr algn="l" indent="0" marL="0">
              <a:buNone/>
            </a:pPr>
            <a:r>
              <a:rPr lang="en-US" sz="2660" b="1" dirty="0">
                <a:solidFill>
                  <a:srgbClr val="648686"/>
                </a:solidFill>
                <a:latin typeface="Noto Sans SC" pitchFamily="34" charset="0"/>
                <a:ea typeface="Noto Sans SC" pitchFamily="34" charset="-122"/>
                <a:cs typeface="Noto Sans SC" pitchFamily="34" charset="-120"/>
              </a:rPr>
              <a:t>2.3.2.1. Main Menu Screen</a:t>
            </a:r>
            <a:endParaRPr lang="en-US" sz="2660" dirty="0"/>
          </a:p>
        </p:txBody>
      </p:sp>
      <p:sp>
        <p:nvSpPr>
          <p:cNvPr id="3" name="Text 1"/>
          <p:cNvSpPr/>
          <p:nvPr/>
        </p:nvSpPr>
        <p:spPr>
          <a:xfrm>
            <a:off x="762000" y="1228725"/>
            <a:ext cx="3786188" cy="3452813"/>
          </a:xfrm>
          <a:prstGeom prst="rect">
            <a:avLst/>
          </a:prstGeom>
          <a:noFill/>
          <a:ln/>
        </p:spPr>
        <p:txBody>
          <a:bodyPr wrap="square" rtlCol="0" anchor="t"/>
          <a:lstStyle/>
          <a:p>
            <a:pPr algn="l" marL="342900" indent="-342900">
              <a:lnSpc>
                <a:spcPct val="150000"/>
              </a:lnSpc>
              <a:buSzPct val="100000"/>
              <a:buChar char="•"/>
            </a:pPr>
            <a:endParaRPr lang="en-US" sz="1680" dirty="0"/>
          </a:p>
          <a:p>
            <a:pPr algn="l" indent="0" marL="0">
              <a:lnSpc>
                <a:spcPct val="150000"/>
              </a:lnSpc>
              <a:buNone/>
            </a:pPr>
            <a:r>
              <a:rPr lang="en-US" sz="1680" b="1" dirty="0">
                <a:solidFill>
                  <a:srgbClr val="000000"/>
                </a:solidFill>
                <a:latin typeface="Noto Sans SC" pitchFamily="34" charset="0"/>
                <a:ea typeface="Noto Sans SC" pitchFamily="34" charset="-122"/>
                <a:cs typeface="Noto Sans SC" pitchFamily="34" charset="-120"/>
              </a:rPr>
              <a:t>Fig4.8 main menu screen</a:t>
            </a:r>
            <a:endParaRPr lang="en-US" sz="1680" dirty="0"/>
          </a:p>
          <a:p>
            <a:pPr algn="l" marL="342900" indent="-342900">
              <a:lnSpc>
                <a:spcPct val="150000"/>
              </a:lnSpc>
              <a:buSzPct val="100000"/>
              <a:buChar char="•"/>
            </a:pPr>
            <a:r>
              <a:rPr lang="en-US" sz="1680" dirty="0">
                <a:solidFill>
                  <a:srgbClr val="000000"/>
                </a:solidFill>
                <a:latin typeface="Noto Sans SC" pitchFamily="34" charset="0"/>
                <a:ea typeface="Noto Sans SC" pitchFamily="34" charset="-122"/>
                <a:cs typeface="Noto Sans SC" pitchFamily="34" charset="-120"/>
              </a:rPr>
              <a:t>It will show the game’s title. And the screen will supply 4 options.</a:t>
            </a:r>
            <a:endParaRPr lang="en-US" sz="1680" dirty="0"/>
          </a:p>
        </p:txBody>
      </p:sp>
      <p:pic>
        <p:nvPicPr>
          <p:cNvPr id="4" name="Image 0" descr="https://assets.mindshow.fun/file/7205578/20240101172435_v1nt.jpg?x-oss-process=style/img">    </p:cNvPr>
          <p:cNvPicPr>
            <a:picLocks noChangeAspect="1"/>
          </p:cNvPicPr>
          <p:nvPr/>
        </p:nvPicPr>
        <p:blipFill>
          <a:blip r:embed="rId1"/>
          <a:stretch>
            <a:fillRect/>
          </a:stretch>
        </p:blipFill>
        <p:spPr>
          <a:xfrm>
            <a:off x="4691063" y="1228725"/>
            <a:ext cx="3786188" cy="2262188"/>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spTree>
      <p:nvGrpSpPr>
        <p:cNvPr id="1" name=""/>
        <p:cNvGrpSpPr/>
        <p:nvPr/>
      </p:nvGrpSpPr>
      <p:grpSpPr>
        <a:xfrm>
          <a:off x="0" y="0"/>
          <a:ext cx="0" cy="0"/>
          <a:chOff x="0" y="0"/>
          <a:chExt cx="0" cy="0"/>
        </a:xfrm>
      </p:grpSpPr>
      <p:sp>
        <p:nvSpPr>
          <p:cNvPr id="2" name="Text 0"/>
          <p:cNvSpPr/>
          <p:nvPr/>
        </p:nvSpPr>
        <p:spPr>
          <a:xfrm>
            <a:off x="762000" y="528638"/>
            <a:ext cx="7806690" cy="552450"/>
          </a:xfrm>
          <a:prstGeom prst="rect">
            <a:avLst/>
          </a:prstGeom>
          <a:noFill/>
          <a:ln/>
        </p:spPr>
        <p:txBody>
          <a:bodyPr wrap="square" rtlCol="0" anchor="ctr"/>
          <a:lstStyle/>
          <a:p>
            <a:pPr algn="l" indent="0" marL="0">
              <a:buNone/>
            </a:pPr>
            <a:r>
              <a:rPr lang="en-US" sz="1680" b="1" dirty="0">
                <a:solidFill>
                  <a:srgbClr val="648686"/>
                </a:solidFill>
                <a:latin typeface="Noto Sans SC" pitchFamily="34" charset="0"/>
                <a:ea typeface="Noto Sans SC" pitchFamily="34" charset="-122"/>
                <a:cs typeface="Noto Sans SC" pitchFamily="34" charset="-120"/>
              </a:rPr>
              <a:t>It will show the game’s title. And the screen will supply 4 options.</a:t>
            </a:r>
            <a:endParaRPr lang="en-US" sz="1680" dirty="0"/>
          </a:p>
        </p:txBody>
      </p:sp>
      <p:sp>
        <p:nvSpPr>
          <p:cNvPr id="3" name="Text 1"/>
          <p:cNvSpPr/>
          <p:nvPr/>
        </p:nvSpPr>
        <p:spPr>
          <a:xfrm>
            <a:off x="762000" y="1228725"/>
            <a:ext cx="7715250" cy="3452813"/>
          </a:xfrm>
          <a:prstGeom prst="rect">
            <a:avLst/>
          </a:prstGeom>
          <a:noFill/>
          <a:ln/>
        </p:spPr>
        <p:txBody>
          <a:bodyPr wrap="square" rtlCol="0" anchor="t"/>
          <a:lstStyle/>
          <a:p>
            <a:pPr algn="l" marL="342900" indent="-342900">
              <a:lnSpc>
                <a:spcPct val="150000"/>
              </a:lnSpc>
              <a:buSzPct val="100000"/>
              <a:buChar char="•"/>
            </a:pPr>
            <a:r>
              <a:rPr lang="en-US" sz="1680" b="1" dirty="0">
                <a:solidFill>
                  <a:srgbClr val="000000"/>
                </a:solidFill>
                <a:latin typeface="Noto Sans SC" pitchFamily="34" charset="0"/>
                <a:ea typeface="Noto Sans SC" pitchFamily="34" charset="-122"/>
                <a:cs typeface="Noto Sans SC" pitchFamily="34" charset="-120"/>
              </a:rPr>
              <a:t>New Game</a:t>
            </a:r>
            <a:pPr algn="l" indent="0" marL="0">
              <a:lnSpc>
                <a:spcPct val="150000"/>
              </a:lnSpc>
              <a:buNone/>
            </a:pPr>
            <a:r>
              <a:rPr lang="en-US" sz="1680" dirty="0">
                <a:solidFill>
                  <a:srgbClr val="000000"/>
                </a:solidFill>
                <a:latin typeface="Noto Sans SC" pitchFamily="34" charset="0"/>
                <a:ea typeface="Noto Sans SC" pitchFamily="34" charset="-122"/>
                <a:cs typeface="Noto Sans SC" pitchFamily="34" charset="-120"/>
              </a:rPr>
              <a:t>:</a:t>
            </a:r>
            <a:br/>
            <a:pPr algn="l" indent="0" marL="0">
              <a:lnSpc>
                <a:spcPct val="150000"/>
              </a:lnSpc>
              <a:buNone/>
            </a:pPr>
            <a:r>
              <a:rPr lang="en-US" sz="1680" dirty="0">
                <a:solidFill>
                  <a:srgbClr val="000000"/>
                </a:solidFill>
                <a:latin typeface="Noto Sans SC" pitchFamily="34" charset="0"/>
                <a:ea typeface="Noto Sans SC" pitchFamily="34" charset="-122"/>
                <a:cs typeface="Noto Sans SC" pitchFamily="34" charset="-120"/>
              </a:rPr>
              <a:t> Start a new game.</a:t>
            </a:r>
            <a:endParaRPr lang="en-US" sz="1680" dirty="0"/>
          </a:p>
          <a:p>
            <a:pPr algn="l" marL="342900" indent="-342900">
              <a:lnSpc>
                <a:spcPct val="150000"/>
              </a:lnSpc>
              <a:buSzPct val="100000"/>
              <a:buChar char="•"/>
            </a:pPr>
            <a:r>
              <a:rPr lang="en-US" sz="1680" b="1" dirty="0">
                <a:solidFill>
                  <a:srgbClr val="000000"/>
                </a:solidFill>
                <a:latin typeface="Noto Sans SC" pitchFamily="34" charset="0"/>
                <a:ea typeface="Noto Sans SC" pitchFamily="34" charset="-122"/>
                <a:cs typeface="Noto Sans SC" pitchFamily="34" charset="-120"/>
              </a:rPr>
              <a:t>Continue Game</a:t>
            </a:r>
            <a:pPr algn="l" indent="0" marL="0">
              <a:lnSpc>
                <a:spcPct val="150000"/>
              </a:lnSpc>
              <a:buNone/>
            </a:pPr>
            <a:r>
              <a:rPr lang="en-US" sz="1680" dirty="0">
                <a:solidFill>
                  <a:srgbClr val="000000"/>
                </a:solidFill>
                <a:latin typeface="Noto Sans SC" pitchFamily="34" charset="0"/>
                <a:ea typeface="Noto Sans SC" pitchFamily="34" charset="-122"/>
                <a:cs typeface="Noto Sans SC" pitchFamily="34" charset="-120"/>
              </a:rPr>
              <a:t>:</a:t>
            </a:r>
            <a:br/>
            <a:pPr algn="l" indent="0" marL="0">
              <a:lnSpc>
                <a:spcPct val="150000"/>
              </a:lnSpc>
              <a:buNone/>
            </a:pPr>
            <a:r>
              <a:rPr lang="en-US" sz="1680" dirty="0">
                <a:solidFill>
                  <a:srgbClr val="000000"/>
                </a:solidFill>
                <a:latin typeface="Noto Sans SC" pitchFamily="34" charset="0"/>
                <a:ea typeface="Noto Sans SC" pitchFamily="34" charset="-122"/>
                <a:cs typeface="Noto Sans SC" pitchFamily="34" charset="-120"/>
              </a:rPr>
              <a:t> Continue a game from a game save.</a:t>
            </a:r>
            <a:endParaRPr lang="en-US" sz="1680" dirty="0"/>
          </a:p>
          <a:p>
            <a:pPr algn="l" marL="342900" indent="-342900">
              <a:lnSpc>
                <a:spcPct val="150000"/>
              </a:lnSpc>
              <a:buSzPct val="100000"/>
              <a:buChar char="•"/>
            </a:pPr>
            <a:r>
              <a:rPr lang="en-US" sz="1680" b="1" dirty="0">
                <a:solidFill>
                  <a:srgbClr val="000000"/>
                </a:solidFill>
                <a:latin typeface="Noto Sans SC" pitchFamily="34" charset="0"/>
                <a:ea typeface="Noto Sans SC" pitchFamily="34" charset="-122"/>
                <a:cs typeface="Noto Sans SC" pitchFamily="34" charset="-120"/>
              </a:rPr>
              <a:t>Options</a:t>
            </a:r>
            <a:pPr algn="l" indent="0" marL="0">
              <a:lnSpc>
                <a:spcPct val="150000"/>
              </a:lnSpc>
              <a:buNone/>
            </a:pPr>
            <a:r>
              <a:rPr lang="en-US" sz="1680" dirty="0">
                <a:solidFill>
                  <a:srgbClr val="000000"/>
                </a:solidFill>
                <a:latin typeface="Noto Sans SC" pitchFamily="34" charset="0"/>
                <a:ea typeface="Noto Sans SC" pitchFamily="34" charset="-122"/>
                <a:cs typeface="Noto Sans SC" pitchFamily="34" charset="-120"/>
              </a:rPr>
              <a:t>:</a:t>
            </a:r>
            <a:br/>
            <a:pPr algn="l" indent="0" marL="0">
              <a:lnSpc>
                <a:spcPct val="150000"/>
              </a:lnSpc>
              <a:buNone/>
            </a:pPr>
            <a:r>
              <a:rPr lang="en-US" sz="1680" dirty="0">
                <a:solidFill>
                  <a:srgbClr val="000000"/>
                </a:solidFill>
                <a:latin typeface="Noto Sans SC" pitchFamily="34" charset="0"/>
                <a:ea typeface="Noto Sans SC" pitchFamily="34" charset="-122"/>
                <a:cs typeface="Noto Sans SC" pitchFamily="34" charset="-120"/>
              </a:rPr>
              <a:t> Open options menu.</a:t>
            </a:r>
            <a:endParaRPr lang="en-US" sz="1680" dirty="0"/>
          </a:p>
          <a:p>
            <a:pPr algn="l" marL="342900" indent="-342900">
              <a:lnSpc>
                <a:spcPct val="150000"/>
              </a:lnSpc>
              <a:buSzPct val="100000"/>
              <a:buChar char="•"/>
            </a:pPr>
            <a:r>
              <a:rPr lang="en-US" sz="1680" b="1" dirty="0">
                <a:solidFill>
                  <a:srgbClr val="000000"/>
                </a:solidFill>
                <a:latin typeface="Noto Sans SC" pitchFamily="34" charset="0"/>
                <a:ea typeface="Noto Sans SC" pitchFamily="34" charset="-122"/>
                <a:cs typeface="Noto Sans SC" pitchFamily="34" charset="-120"/>
              </a:rPr>
              <a:t>Quit Game</a:t>
            </a:r>
            <a:pPr algn="l" indent="0" marL="0">
              <a:lnSpc>
                <a:spcPct val="150000"/>
              </a:lnSpc>
              <a:buNone/>
            </a:pPr>
            <a:r>
              <a:rPr lang="en-US" sz="1680" dirty="0">
                <a:solidFill>
                  <a:srgbClr val="000000"/>
                </a:solidFill>
                <a:latin typeface="Noto Sans SC" pitchFamily="34" charset="0"/>
                <a:ea typeface="Noto Sans SC" pitchFamily="34" charset="-122"/>
                <a:cs typeface="Noto Sans SC" pitchFamily="34" charset="-120"/>
              </a:rPr>
              <a:t>:</a:t>
            </a:r>
            <a:br/>
            <a:pPr algn="l" indent="0" marL="0">
              <a:lnSpc>
                <a:spcPct val="150000"/>
              </a:lnSpc>
              <a:buNone/>
            </a:pPr>
            <a:r>
              <a:rPr lang="en-US" sz="1680" dirty="0">
                <a:solidFill>
                  <a:srgbClr val="000000"/>
                </a:solidFill>
                <a:latin typeface="Noto Sans SC" pitchFamily="34" charset="0"/>
                <a:ea typeface="Noto Sans SC" pitchFamily="34" charset="-122"/>
                <a:cs typeface="Noto Sans SC" pitchFamily="34" charset="-120"/>
              </a:rPr>
              <a:t> Kill the game process.</a:t>
            </a:r>
            <a:endParaRPr lang="en-US" sz="168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spTree>
      <p:nvGrpSpPr>
        <p:cNvPr id="1" name=""/>
        <p:cNvGrpSpPr/>
        <p:nvPr/>
      </p:nvGrpSpPr>
      <p:grpSpPr>
        <a:xfrm>
          <a:off x="0" y="0"/>
          <a:ext cx="0" cy="0"/>
          <a:chOff x="0" y="0"/>
          <a:chExt cx="0" cy="0"/>
        </a:xfrm>
      </p:grpSpPr>
      <p:sp>
        <p:nvSpPr>
          <p:cNvPr id="2" name="Text 0"/>
          <p:cNvSpPr/>
          <p:nvPr/>
        </p:nvSpPr>
        <p:spPr>
          <a:xfrm>
            <a:off x="762000" y="528638"/>
            <a:ext cx="7806690" cy="552450"/>
          </a:xfrm>
          <a:prstGeom prst="rect">
            <a:avLst/>
          </a:prstGeom>
          <a:noFill/>
          <a:ln/>
        </p:spPr>
        <p:txBody>
          <a:bodyPr wrap="square" rtlCol="0" anchor="ctr"/>
          <a:lstStyle/>
          <a:p>
            <a:pPr algn="l" indent="0" marL="0">
              <a:buNone/>
            </a:pPr>
            <a:r>
              <a:rPr lang="en-US" sz="2660" b="1" dirty="0">
                <a:solidFill>
                  <a:srgbClr val="648686"/>
                </a:solidFill>
                <a:latin typeface="Noto Sans SC" pitchFamily="34" charset="0"/>
                <a:ea typeface="Noto Sans SC" pitchFamily="34" charset="-122"/>
                <a:cs typeface="Noto Sans SC" pitchFamily="34" charset="-120"/>
              </a:rPr>
              <a:t>2.3.2.2. Options Menu Screen</a:t>
            </a:r>
            <a:endParaRPr lang="en-US" sz="2660" dirty="0"/>
          </a:p>
        </p:txBody>
      </p:sp>
      <p:sp>
        <p:nvSpPr>
          <p:cNvPr id="3" name="Text 1"/>
          <p:cNvSpPr/>
          <p:nvPr/>
        </p:nvSpPr>
        <p:spPr>
          <a:xfrm>
            <a:off x="762000" y="1228725"/>
            <a:ext cx="3786188" cy="3452813"/>
          </a:xfrm>
          <a:prstGeom prst="rect">
            <a:avLst/>
          </a:prstGeom>
          <a:noFill/>
          <a:ln/>
        </p:spPr>
        <p:txBody>
          <a:bodyPr wrap="square" rtlCol="0" anchor="t"/>
          <a:lstStyle/>
          <a:p>
            <a:pPr algn="l" marL="342900" indent="-342900">
              <a:lnSpc>
                <a:spcPct val="150000"/>
              </a:lnSpc>
              <a:buSzPct val="100000"/>
              <a:buChar char="•"/>
            </a:pPr>
            <a:endParaRPr lang="en-US" sz="1680" dirty="0"/>
          </a:p>
          <a:p>
            <a:pPr algn="l" indent="0" marL="0">
              <a:lnSpc>
                <a:spcPct val="150000"/>
              </a:lnSpc>
              <a:buNone/>
            </a:pPr>
            <a:r>
              <a:rPr lang="en-US" sz="1680" b="1" dirty="0">
                <a:solidFill>
                  <a:srgbClr val="000000"/>
                </a:solidFill>
                <a:latin typeface="Noto Sans SC" pitchFamily="34" charset="0"/>
                <a:ea typeface="Noto Sans SC" pitchFamily="34" charset="-122"/>
                <a:cs typeface="Noto Sans SC" pitchFamily="34" charset="-120"/>
              </a:rPr>
              <a:t>Fig4.9 options menu</a:t>
            </a:r>
            <a:endParaRPr lang="en-US" sz="1680" dirty="0"/>
          </a:p>
          <a:p>
            <a:pPr algn="l" marL="342900" indent="-342900">
              <a:lnSpc>
                <a:spcPct val="150000"/>
              </a:lnSpc>
              <a:buSzPct val="100000"/>
              <a:buChar char="•"/>
            </a:pPr>
            <a:r>
              <a:rPr lang="en-US" sz="1680" dirty="0">
                <a:solidFill>
                  <a:srgbClr val="000000"/>
                </a:solidFill>
                <a:latin typeface="Noto Sans SC" pitchFamily="34" charset="0"/>
                <a:ea typeface="Noto Sans SC" pitchFamily="34" charset="-122"/>
                <a:cs typeface="Noto Sans SC" pitchFamily="34" charset="-120"/>
              </a:rPr>
              <a:t>The player can change game’s settings, such as language, screen size, music volume and key settings.</a:t>
            </a:r>
            <a:endParaRPr lang="en-US" sz="1680" dirty="0"/>
          </a:p>
        </p:txBody>
      </p:sp>
      <p:pic>
        <p:nvPicPr>
          <p:cNvPr id="4" name="Image 0" descr="https://assets.mindshow.fun/file/7205578/20240101172435_2rkv.jpg?x-oss-process=style/img">    </p:cNvPr>
          <p:cNvPicPr>
            <a:picLocks noChangeAspect="1"/>
          </p:cNvPicPr>
          <p:nvPr/>
        </p:nvPicPr>
        <p:blipFill>
          <a:blip r:embed="rId1"/>
          <a:stretch>
            <a:fillRect/>
          </a:stretch>
        </p:blipFill>
        <p:spPr>
          <a:xfrm>
            <a:off x="4691063" y="1228725"/>
            <a:ext cx="3786188" cy="231457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spTree>
      <p:nvGrpSpPr>
        <p:cNvPr id="1" name=""/>
        <p:cNvGrpSpPr/>
        <p:nvPr/>
      </p:nvGrpSpPr>
      <p:grpSpPr>
        <a:xfrm>
          <a:off x="0" y="0"/>
          <a:ext cx="0" cy="0"/>
          <a:chOff x="0" y="0"/>
          <a:chExt cx="0" cy="0"/>
        </a:xfrm>
      </p:grpSpPr>
      <p:sp>
        <p:nvSpPr>
          <p:cNvPr id="2" name="Text 0"/>
          <p:cNvSpPr/>
          <p:nvPr/>
        </p:nvSpPr>
        <p:spPr>
          <a:xfrm>
            <a:off x="762000" y="528638"/>
            <a:ext cx="7806690" cy="552450"/>
          </a:xfrm>
          <a:prstGeom prst="rect">
            <a:avLst/>
          </a:prstGeom>
          <a:noFill/>
          <a:ln/>
        </p:spPr>
        <p:txBody>
          <a:bodyPr wrap="square" rtlCol="0" anchor="ctr"/>
          <a:lstStyle/>
          <a:p>
            <a:pPr algn="l" indent="0" marL="0">
              <a:buNone/>
            </a:pPr>
            <a:r>
              <a:rPr lang="en-US" sz="2660" b="1" dirty="0">
                <a:solidFill>
                  <a:srgbClr val="648686"/>
                </a:solidFill>
                <a:latin typeface="Noto Sans SC" pitchFamily="34" charset="0"/>
                <a:ea typeface="Noto Sans SC" pitchFamily="34" charset="-122"/>
                <a:cs typeface="Noto Sans SC" pitchFamily="34" charset="-120"/>
              </a:rPr>
              <a:t>2.3.2.3. Gameplay Screen</a:t>
            </a:r>
            <a:endParaRPr lang="en-US" sz="2660" dirty="0"/>
          </a:p>
        </p:txBody>
      </p:sp>
      <p:sp>
        <p:nvSpPr>
          <p:cNvPr id="3" name="Text 1"/>
          <p:cNvSpPr/>
          <p:nvPr/>
        </p:nvSpPr>
        <p:spPr>
          <a:xfrm>
            <a:off x="762000" y="1228725"/>
            <a:ext cx="3786188" cy="3452813"/>
          </a:xfrm>
          <a:prstGeom prst="rect">
            <a:avLst/>
          </a:prstGeom>
          <a:noFill/>
          <a:ln/>
        </p:spPr>
        <p:txBody>
          <a:bodyPr wrap="square" rtlCol="0" anchor="t"/>
          <a:lstStyle/>
          <a:p>
            <a:pPr algn="l" marL="342900" indent="-342900">
              <a:lnSpc>
                <a:spcPct val="150000"/>
              </a:lnSpc>
              <a:buSzPct val="100000"/>
              <a:buChar char="•"/>
            </a:pPr>
            <a:endParaRPr lang="en-US" sz="1680" dirty="0"/>
          </a:p>
          <a:p>
            <a:pPr algn="l" indent="0" marL="0">
              <a:lnSpc>
                <a:spcPct val="150000"/>
              </a:lnSpc>
              <a:buNone/>
            </a:pPr>
            <a:r>
              <a:rPr lang="en-US" sz="1680" b="1" dirty="0">
                <a:solidFill>
                  <a:srgbClr val="000000"/>
                </a:solidFill>
                <a:latin typeface="Noto Sans SC" pitchFamily="34" charset="0"/>
                <a:ea typeface="Noto Sans SC" pitchFamily="34" charset="-122"/>
                <a:cs typeface="Noto Sans SC" pitchFamily="34" charset="-120"/>
              </a:rPr>
              <a:t>Fig4.10 gameplay screen</a:t>
            </a:r>
            <a:endParaRPr lang="en-US" sz="1680" dirty="0"/>
          </a:p>
          <a:p>
            <a:pPr algn="l" marL="342900" indent="-342900">
              <a:lnSpc>
                <a:spcPct val="150000"/>
              </a:lnSpc>
              <a:buSzPct val="100000"/>
              <a:buChar char="•"/>
            </a:pPr>
            <a:r>
              <a:rPr lang="en-US" sz="1680" dirty="0">
                <a:solidFill>
                  <a:srgbClr val="000000"/>
                </a:solidFill>
                <a:latin typeface="Noto Sans SC" pitchFamily="34" charset="0"/>
                <a:ea typeface="Noto Sans SC" pitchFamily="34" charset="-122"/>
                <a:cs typeface="Noto Sans SC" pitchFamily="34" charset="-120"/>
              </a:rPr>
              <a:t>It will show the game’s content. The player can pause the game and open menu screen.</a:t>
            </a:r>
            <a:endParaRPr lang="en-US" sz="1680" dirty="0"/>
          </a:p>
        </p:txBody>
      </p:sp>
      <p:pic>
        <p:nvPicPr>
          <p:cNvPr id="4" name="Image 0" descr="https://assets.mindshow.fun/file/7205578/20240101172435_xmmw.jpg?x-oss-process=style/img">    </p:cNvPr>
          <p:cNvPicPr>
            <a:picLocks noChangeAspect="1"/>
          </p:cNvPicPr>
          <p:nvPr/>
        </p:nvPicPr>
        <p:blipFill>
          <a:blip r:embed="rId1"/>
          <a:stretch>
            <a:fillRect/>
          </a:stretch>
        </p:blipFill>
        <p:spPr>
          <a:xfrm>
            <a:off x="4691063" y="1228725"/>
            <a:ext cx="3786188" cy="2395538"/>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spTree>
      <p:nvGrpSpPr>
        <p:cNvPr id="1" name=""/>
        <p:cNvGrpSpPr/>
        <p:nvPr/>
      </p:nvGrpSpPr>
      <p:grpSpPr>
        <a:xfrm>
          <a:off x="0" y="0"/>
          <a:ext cx="0" cy="0"/>
          <a:chOff x="0" y="0"/>
          <a:chExt cx="0" cy="0"/>
        </a:xfrm>
      </p:grpSpPr>
      <p:sp>
        <p:nvSpPr>
          <p:cNvPr id="2" name="Text 0"/>
          <p:cNvSpPr/>
          <p:nvPr/>
        </p:nvSpPr>
        <p:spPr>
          <a:xfrm>
            <a:off x="762000" y="528638"/>
            <a:ext cx="7806690" cy="552450"/>
          </a:xfrm>
          <a:prstGeom prst="rect">
            <a:avLst/>
          </a:prstGeom>
          <a:noFill/>
          <a:ln/>
        </p:spPr>
        <p:txBody>
          <a:bodyPr wrap="square" rtlCol="0" anchor="ctr"/>
          <a:lstStyle/>
          <a:p>
            <a:pPr algn="l" indent="0" marL="0">
              <a:buNone/>
            </a:pPr>
            <a:r>
              <a:rPr lang="en-US" sz="2660" b="1" dirty="0">
                <a:solidFill>
                  <a:srgbClr val="648686"/>
                </a:solidFill>
                <a:latin typeface="Noto Sans SC" pitchFamily="34" charset="0"/>
                <a:ea typeface="Noto Sans SC" pitchFamily="34" charset="-122"/>
                <a:cs typeface="Noto Sans SC" pitchFamily="34" charset="-120"/>
              </a:rPr>
              <a:t>2.3.2.4. Menu Screen</a:t>
            </a:r>
            <a:endParaRPr lang="en-US" sz="2660" dirty="0"/>
          </a:p>
        </p:txBody>
      </p:sp>
      <p:sp>
        <p:nvSpPr>
          <p:cNvPr id="3" name="Text 1"/>
          <p:cNvSpPr/>
          <p:nvPr/>
        </p:nvSpPr>
        <p:spPr>
          <a:xfrm>
            <a:off x="762000" y="1228725"/>
            <a:ext cx="3786188" cy="3452813"/>
          </a:xfrm>
          <a:prstGeom prst="rect">
            <a:avLst/>
          </a:prstGeom>
          <a:noFill/>
          <a:ln/>
        </p:spPr>
        <p:txBody>
          <a:bodyPr wrap="square" rtlCol="0" anchor="t"/>
          <a:lstStyle/>
          <a:p>
            <a:pPr algn="l" marL="342900" indent="-342900">
              <a:lnSpc>
                <a:spcPct val="150000"/>
              </a:lnSpc>
              <a:buSzPct val="100000"/>
              <a:buChar char="•"/>
            </a:pPr>
            <a:endParaRPr lang="en-US" sz="1680" dirty="0"/>
          </a:p>
          <a:p>
            <a:pPr algn="l" indent="0" marL="0">
              <a:lnSpc>
                <a:spcPct val="150000"/>
              </a:lnSpc>
              <a:buNone/>
            </a:pPr>
            <a:r>
              <a:rPr lang="en-US" sz="1680" b="1" dirty="0">
                <a:solidFill>
                  <a:srgbClr val="000000"/>
                </a:solidFill>
                <a:latin typeface="Noto Sans SC" pitchFamily="34" charset="0"/>
                <a:ea typeface="Noto Sans SC" pitchFamily="34" charset="-122"/>
                <a:cs typeface="Noto Sans SC" pitchFamily="34" charset="-120"/>
              </a:rPr>
              <a:t>Fig4.11 menu</a:t>
            </a:r>
            <a:endParaRPr lang="en-US" sz="1680" dirty="0"/>
          </a:p>
          <a:p>
            <a:pPr algn="l" marL="342900" indent="-342900">
              <a:lnSpc>
                <a:spcPct val="150000"/>
              </a:lnSpc>
              <a:buSzPct val="100000"/>
              <a:buChar char="•"/>
            </a:pPr>
            <a:r>
              <a:rPr lang="en-US" sz="1680" dirty="0">
                <a:solidFill>
                  <a:srgbClr val="000000"/>
                </a:solidFill>
                <a:latin typeface="Noto Sans SC" pitchFamily="34" charset="0"/>
                <a:ea typeface="Noto Sans SC" pitchFamily="34" charset="-122"/>
                <a:cs typeface="Noto Sans SC" pitchFamily="34" charset="-120"/>
              </a:rPr>
              <a:t>The game will be paused. The player can save the game on the screen. At the same time, the player can quit the game on the screen.</a:t>
            </a:r>
            <a:endParaRPr lang="en-US" sz="1680" dirty="0"/>
          </a:p>
        </p:txBody>
      </p:sp>
      <p:pic>
        <p:nvPicPr>
          <p:cNvPr id="4" name="Image 0" descr="https://assets.mindshow.fun/file/7205578/20240101172435_8gly.jpg?x-oss-process=style/img">    </p:cNvPr>
          <p:cNvPicPr>
            <a:picLocks noChangeAspect="1"/>
          </p:cNvPicPr>
          <p:nvPr/>
        </p:nvPicPr>
        <p:blipFill>
          <a:blip r:embed="rId1"/>
          <a:stretch>
            <a:fillRect/>
          </a:stretch>
        </p:blipFill>
        <p:spPr>
          <a:xfrm>
            <a:off x="4691063" y="1228725"/>
            <a:ext cx="3786188" cy="2395538"/>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spTree>
      <p:nvGrpSpPr>
        <p:cNvPr id="1" name=""/>
        <p:cNvGrpSpPr/>
        <p:nvPr/>
      </p:nvGrpSpPr>
      <p:grpSpPr>
        <a:xfrm>
          <a:off x="0" y="0"/>
          <a:ext cx="0" cy="0"/>
          <a:chOff x="0" y="0"/>
          <a:chExt cx="0" cy="0"/>
        </a:xfrm>
      </p:grpSpPr>
      <p:sp>
        <p:nvSpPr>
          <p:cNvPr id="2" name="Text 0"/>
          <p:cNvSpPr/>
          <p:nvPr/>
        </p:nvSpPr>
        <p:spPr>
          <a:xfrm>
            <a:off x="762000" y="528638"/>
            <a:ext cx="7806690" cy="552450"/>
          </a:xfrm>
          <a:prstGeom prst="rect">
            <a:avLst/>
          </a:prstGeom>
          <a:noFill/>
          <a:ln/>
        </p:spPr>
        <p:txBody>
          <a:bodyPr wrap="square" rtlCol="0" anchor="ctr"/>
          <a:lstStyle/>
          <a:p>
            <a:pPr algn="l" indent="0" marL="0">
              <a:buNone/>
            </a:pPr>
            <a:r>
              <a:rPr lang="en-US" sz="2660" b="1" dirty="0">
                <a:solidFill>
                  <a:srgbClr val="648686"/>
                </a:solidFill>
                <a:latin typeface="Noto Sans SC" pitchFamily="34" charset="0"/>
                <a:ea typeface="Noto Sans SC" pitchFamily="34" charset="-122"/>
                <a:cs typeface="Noto Sans SC" pitchFamily="34" charset="-120"/>
              </a:rPr>
              <a:t>2.3.2.4. Game End Screen</a:t>
            </a:r>
            <a:endParaRPr lang="en-US" sz="2660" dirty="0"/>
          </a:p>
        </p:txBody>
      </p:sp>
      <p:sp>
        <p:nvSpPr>
          <p:cNvPr id="3" name="Text 1"/>
          <p:cNvSpPr/>
          <p:nvPr/>
        </p:nvSpPr>
        <p:spPr>
          <a:xfrm>
            <a:off x="762000" y="1228725"/>
            <a:ext cx="3786188" cy="3452813"/>
          </a:xfrm>
          <a:prstGeom prst="rect">
            <a:avLst/>
          </a:prstGeom>
          <a:noFill/>
          <a:ln/>
        </p:spPr>
        <p:txBody>
          <a:bodyPr wrap="square" rtlCol="0" anchor="t"/>
          <a:lstStyle/>
          <a:p>
            <a:pPr algn="l" marL="342900" indent="-342900">
              <a:lnSpc>
                <a:spcPct val="150000"/>
              </a:lnSpc>
              <a:buSzPct val="100000"/>
              <a:buChar char="•"/>
            </a:pPr>
            <a:endParaRPr lang="en-US" sz="1540" dirty="0"/>
          </a:p>
          <a:p>
            <a:pPr algn="l" indent="0" marL="0">
              <a:lnSpc>
                <a:spcPct val="150000"/>
              </a:lnSpc>
              <a:buNone/>
            </a:pPr>
            <a:r>
              <a:rPr lang="en-US" sz="1540" b="1" dirty="0">
                <a:solidFill>
                  <a:srgbClr val="000000"/>
                </a:solidFill>
                <a:latin typeface="Noto Sans SC" pitchFamily="34" charset="0"/>
                <a:ea typeface="Noto Sans SC" pitchFamily="34" charset="-122"/>
                <a:cs typeface="Noto Sans SC" pitchFamily="34" charset="-120"/>
              </a:rPr>
              <a:t>Fig4.12 game end of victory</a:t>
            </a:r>
            <a:endParaRPr lang="en-US" sz="1540" dirty="0"/>
          </a:p>
          <a:p>
            <a:pPr algn="l" marL="342900" indent="-342900">
              <a:lnSpc>
                <a:spcPct val="150000"/>
              </a:lnSpc>
              <a:buSzPct val="100000"/>
              <a:buChar char="•"/>
            </a:pPr>
            <a:endParaRPr lang="en-US" sz="1540" dirty="0"/>
          </a:p>
          <a:p>
            <a:pPr algn="l" indent="0" marL="0">
              <a:lnSpc>
                <a:spcPct val="150000"/>
              </a:lnSpc>
              <a:buNone/>
            </a:pPr>
            <a:r>
              <a:rPr lang="en-US" sz="1540" b="1" dirty="0">
                <a:solidFill>
                  <a:srgbClr val="000000"/>
                </a:solidFill>
                <a:latin typeface="Noto Sans SC" pitchFamily="34" charset="0"/>
                <a:ea typeface="Noto Sans SC" pitchFamily="34" charset="-122"/>
                <a:cs typeface="Noto Sans SC" pitchFamily="34" charset="-120"/>
              </a:rPr>
              <a:t>Fig4.13 game end of failure</a:t>
            </a:r>
            <a:endParaRPr lang="en-US" sz="1540" dirty="0"/>
          </a:p>
          <a:p>
            <a:pPr algn="l" marL="342900" indent="-342900">
              <a:lnSpc>
                <a:spcPct val="150000"/>
              </a:lnSpc>
              <a:buSzPct val="100000"/>
              <a:buChar char="•"/>
            </a:pPr>
            <a:r>
              <a:rPr lang="en-US" sz="1540" dirty="0">
                <a:solidFill>
                  <a:srgbClr val="000000"/>
                </a:solidFill>
                <a:latin typeface="Noto Sans SC" pitchFamily="34" charset="0"/>
                <a:ea typeface="Noto Sans SC" pitchFamily="34" charset="-122"/>
                <a:cs typeface="Noto Sans SC" pitchFamily="34" charset="-120"/>
              </a:rPr>
              <a:t>The scree will show some statistical data about this game, such as game length. It will not take up too long time.Then, the game will jump to main menu screen.</a:t>
            </a:r>
            <a:endParaRPr lang="en-US" sz="1540" dirty="0"/>
          </a:p>
        </p:txBody>
      </p:sp>
      <p:pic>
        <p:nvPicPr>
          <p:cNvPr id="4" name="Image 0" descr="https://assets.mindshow.fun/file/7205578/20240101172435_upky.jpg?x-oss-process=style/img">    </p:cNvPr>
          <p:cNvPicPr>
            <a:picLocks noChangeAspect="1"/>
          </p:cNvPicPr>
          <p:nvPr/>
        </p:nvPicPr>
        <p:blipFill>
          <a:blip r:embed="rId1"/>
          <a:stretch>
            <a:fillRect/>
          </a:stretch>
        </p:blipFill>
        <p:spPr>
          <a:xfrm>
            <a:off x="4691063" y="1228725"/>
            <a:ext cx="2733675" cy="1704975"/>
          </a:xfrm>
          <a:prstGeom prst="rect">
            <a:avLst/>
          </a:prstGeom>
        </p:spPr>
      </p:pic>
      <p:pic>
        <p:nvPicPr>
          <p:cNvPr id="5" name="Image 1" descr="https://assets.mindshow.fun/file/7205578/20240101172435_8qw2.jpg?x-oss-process=style/img">    </p:cNvPr>
          <p:cNvPicPr>
            <a:picLocks noChangeAspect="1"/>
          </p:cNvPicPr>
          <p:nvPr/>
        </p:nvPicPr>
        <p:blipFill>
          <a:blip r:embed="rId2"/>
          <a:stretch>
            <a:fillRect/>
          </a:stretch>
        </p:blipFill>
        <p:spPr>
          <a:xfrm>
            <a:off x="4691063" y="2981325"/>
            <a:ext cx="2733675" cy="170497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spTree>
      <p:nvGrpSpPr>
        <p:cNvPr id="1" name=""/>
        <p:cNvGrpSpPr/>
        <p:nvPr/>
      </p:nvGrpSpPr>
      <p:grpSpPr>
        <a:xfrm>
          <a:off x="0" y="0"/>
          <a:ext cx="0" cy="0"/>
          <a:chOff x="0" y="0"/>
          <a:chExt cx="0" cy="0"/>
        </a:xfrm>
      </p:grpSpPr>
      <p:sp>
        <p:nvSpPr>
          <p:cNvPr id="2" name="Text 0"/>
          <p:cNvSpPr/>
          <p:nvPr/>
        </p:nvSpPr>
        <p:spPr>
          <a:xfrm>
            <a:off x="762000" y="528638"/>
            <a:ext cx="7806690" cy="552450"/>
          </a:xfrm>
          <a:prstGeom prst="rect">
            <a:avLst/>
          </a:prstGeom>
          <a:noFill/>
          <a:ln/>
        </p:spPr>
        <p:txBody>
          <a:bodyPr wrap="square" rtlCol="0" anchor="ctr"/>
          <a:lstStyle/>
          <a:p>
            <a:pPr algn="l" indent="0" marL="0">
              <a:buNone/>
            </a:pPr>
            <a:r>
              <a:rPr lang="en-US" sz="2660" b="1" dirty="0">
                <a:solidFill>
                  <a:srgbClr val="648686"/>
                </a:solidFill>
                <a:latin typeface="Noto Sans SC" pitchFamily="34" charset="0"/>
                <a:ea typeface="Noto Sans SC" pitchFamily="34" charset="-122"/>
                <a:cs typeface="Noto Sans SC" pitchFamily="34" charset="-120"/>
              </a:rPr>
              <a:t>4. Replaying and Saving</a:t>
            </a:r>
            <a:endParaRPr lang="en-US" sz="2660" dirty="0"/>
          </a:p>
        </p:txBody>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95022" y="1228725"/>
            <a:ext cx="7449207" cy="3333750"/>
          </a:xfrm>
          <a:prstGeom prst="rect">
            <a:avLst/>
          </a:prstGeom>
        </p:spPr>
      </p:pic>
      <p:sp>
        <p:nvSpPr>
          <p:cNvPr id="4" name="Text 1"/>
          <p:cNvSpPr/>
          <p:nvPr/>
        </p:nvSpPr>
        <p:spPr>
          <a:xfrm>
            <a:off x="1106542" y="1329887"/>
            <a:ext cx="2919905" cy="3136024"/>
          </a:xfrm>
          <a:prstGeom prst="rect">
            <a:avLst/>
          </a:prstGeom>
          <a:noFill/>
          <a:ln/>
        </p:spPr>
        <p:txBody>
          <a:bodyPr wrap="square" rtlCol="0" anchor="t"/>
          <a:lstStyle/>
          <a:p>
            <a:pPr algn="l" indent="0" marL="0">
              <a:lnSpc>
                <a:spcPct val="150000"/>
              </a:lnSpc>
              <a:buNone/>
            </a:pPr>
            <a:r>
              <a:rPr lang="en-US" sz="1081" dirty="0">
                <a:solidFill>
                  <a:srgbClr val="383838"/>
                </a:solidFill>
                <a:latin typeface="Noto Sans SC" pitchFamily="34" charset="0"/>
                <a:ea typeface="Noto Sans SC" pitchFamily="34" charset="-122"/>
                <a:cs typeface="Noto Sans SC" pitchFamily="34" charset="-120"/>
              </a:rPr>
              <a:t>The player can save the game at any time. The game save will save the information of all characters, contains the player, enemies, and buildings. If the player continue game from a game save, the program will load all from the save file. But the game will not save actions, just save status. For example, if the thrower,a kind of enemy, is shooting when saving game, the thrower need re-shooting after the program load the game save. So, the information of bullets will not be saved.</a:t>
            </a:r>
            <a:endParaRPr lang="en-US" sz="108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971550" y="1319213"/>
            <a:ext cx="2300288" cy="2009775"/>
          </a:xfrm>
          <a:prstGeom prst="rect">
            <a:avLst/>
          </a:prstGeom>
          <a:noFill/>
          <a:ln/>
        </p:spPr>
        <p:txBody>
          <a:bodyPr wrap="square" rtlCol="0" anchor="t"/>
          <a:lstStyle/>
          <a:p>
            <a:pPr indent="0" marL="0">
              <a:buNone/>
            </a:pPr>
            <a:r>
              <a:rPr lang="en-US" sz="2800" b="1" dirty="0">
                <a:solidFill>
                  <a:srgbClr val="383838"/>
                </a:solidFill>
                <a:latin typeface="Noto Sans SC" pitchFamily="34" charset="0"/>
                <a:ea typeface="Noto Sans SC" pitchFamily="34" charset="-122"/>
                <a:cs typeface="Noto Sans SC" pitchFamily="34" charset="-120"/>
              </a:rPr>
              <a:t>1 Game Concept</a:t>
            </a:r>
            <a:endParaRPr lang="en-US" sz="2800" dirty="0"/>
          </a:p>
        </p:txBody>
      </p:sp>
      <p:sp>
        <p:nvSpPr>
          <p:cNvPr id="4" name="Text 1"/>
          <p:cNvSpPr/>
          <p:nvPr/>
        </p:nvSpPr>
        <p:spPr>
          <a:xfrm>
            <a:off x="4462463" y="1319213"/>
            <a:ext cx="3667125" cy="3038475"/>
          </a:xfrm>
          <a:prstGeom prst="rect">
            <a:avLst/>
          </a:prstGeom>
          <a:noFill/>
          <a:ln/>
        </p:spPr>
        <p:txBody>
          <a:bodyPr wrap="square" rtlCol="0" anchor="t"/>
          <a:lstStyle/>
          <a:p>
            <a:pPr algn="l" indent="0" marL="0">
              <a:lnSpc>
                <a:spcPct val="150000"/>
              </a:lnSpc>
              <a:buNone/>
            </a:pPr>
            <a:r>
              <a:rPr lang="en-US" sz="980" dirty="0">
                <a:solidFill>
                  <a:srgbClr val="383838"/>
                </a:solidFill>
                <a:latin typeface="Noto Sans SC" pitchFamily="34" charset="0"/>
                <a:ea typeface="Noto Sans SC" pitchFamily="34" charset="-122"/>
                <a:cs typeface="Noto Sans SC" pitchFamily="34" charset="-120"/>
              </a:rPr>
              <a:t>This game is Horizon version adventure game. Players can move, left and right. Players have a base to upgrade abilities. The enemy will appear at a fixed range and attack the player. As time goes on, the player can collect materials to make tools and update modes. By these objects, payers can increase the maximum life value. When the game enters some specific days? Should this be ‘places’, some enemies will actively attack the player's base. Player needs to guard the base to avoid failure of the game. Player can gain materials by killing enemies and collecting ‘collecting what?”. Materials can be used to upgrade base and player. On the base, player can build defense buildings.</a:t>
            </a:r>
            <a:endParaRPr lang="en-US" sz="98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spTree>
      <p:nvGrpSpPr>
        <p:cNvPr id="1" name=""/>
        <p:cNvGrpSpPr/>
        <p:nvPr/>
      </p:nvGrpSpPr>
      <p:grpSpPr>
        <a:xfrm>
          <a:off x="0" y="0"/>
          <a:ext cx="0" cy="0"/>
          <a:chOff x="0" y="0"/>
          <a:chExt cx="0" cy="0"/>
        </a:xfrm>
      </p:grpSpPr>
      <p:sp>
        <p:nvSpPr>
          <p:cNvPr id="2" name="Text 0"/>
          <p:cNvSpPr/>
          <p:nvPr/>
        </p:nvSpPr>
        <p:spPr>
          <a:xfrm>
            <a:off x="3843338" y="2738438"/>
            <a:ext cx="1452563" cy="1243013"/>
          </a:xfrm>
          <a:prstGeom prst="rect">
            <a:avLst/>
          </a:prstGeom>
          <a:noFill/>
          <a:ln/>
        </p:spPr>
        <p:txBody>
          <a:bodyPr wrap="square" rtlCol="0" anchor="ctr"/>
          <a:lstStyle/>
          <a:p>
            <a:pPr algn="ctr" indent="0" marL="0">
              <a:buNone/>
            </a:pPr>
            <a:r>
              <a:rPr lang="en-US" sz="5760" b="1" dirty="0">
                <a:solidFill>
                  <a:srgbClr val="646464"/>
                </a:solidFill>
                <a:latin typeface="Noto Sans SC" pitchFamily="34" charset="0"/>
                <a:ea typeface="Noto Sans SC" pitchFamily="34" charset="-122"/>
                <a:cs typeface="Noto Sans SC" pitchFamily="34" charset="-120"/>
              </a:rPr>
              <a:t>03</a:t>
            </a:r>
            <a:endParaRPr lang="en-US" sz="5760" dirty="0"/>
          </a:p>
        </p:txBody>
      </p:sp>
      <p:sp>
        <p:nvSpPr>
          <p:cNvPr id="3" name="Text 1"/>
          <p:cNvSpPr/>
          <p:nvPr/>
        </p:nvSpPr>
        <p:spPr>
          <a:xfrm>
            <a:off x="1971675" y="1766888"/>
            <a:ext cx="5101590" cy="890587"/>
          </a:xfrm>
          <a:prstGeom prst="rect">
            <a:avLst/>
          </a:prstGeom>
          <a:noFill/>
          <a:ln/>
        </p:spPr>
        <p:txBody>
          <a:bodyPr wrap="square" rtlCol="0" anchor="t"/>
          <a:lstStyle/>
          <a:p>
            <a:pPr algn="ctr" indent="0" marL="0">
              <a:buNone/>
            </a:pPr>
            <a:r>
              <a:rPr lang="en-US" sz="2625" b="1" dirty="0">
                <a:solidFill>
                  <a:srgbClr val="648686"/>
                </a:solidFill>
                <a:latin typeface="Noto Sans SC" pitchFamily="34" charset="0"/>
                <a:ea typeface="Noto Sans SC" pitchFamily="34" charset="-122"/>
                <a:cs typeface="Noto Sans SC" pitchFamily="34" charset="-120"/>
              </a:rPr>
              <a:t>Story, Setting and Character</a:t>
            </a:r>
            <a:endParaRPr lang="en-US" sz="2625"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2166937" y="914400"/>
            <a:ext cx="4452938" cy="590550"/>
          </a:xfrm>
          <a:prstGeom prst="rect">
            <a:avLst/>
          </a:prstGeom>
          <a:noFill/>
          <a:ln/>
        </p:spPr>
        <p:txBody>
          <a:bodyPr wrap="square" rtlCol="0" anchor="ctr"/>
          <a:lstStyle/>
          <a:p>
            <a:pPr indent="0" marL="0">
              <a:buNone/>
            </a:pPr>
            <a:r>
              <a:rPr lang="en-US" sz="2310" b="1" dirty="0">
                <a:solidFill>
                  <a:srgbClr val="383838"/>
                </a:solidFill>
                <a:latin typeface="Noto Sans SC" pitchFamily="34" charset="0"/>
                <a:ea typeface="Noto Sans SC" pitchFamily="34" charset="-122"/>
                <a:cs typeface="Noto Sans SC" pitchFamily="34" charset="-120"/>
              </a:rPr>
              <a:t>Story, Setting and Character</a:t>
            </a:r>
            <a:endParaRPr lang="en-US" sz="2310" dirty="0"/>
          </a:p>
        </p:txBody>
      </p:sp>
      <p:sp>
        <p:nvSpPr>
          <p:cNvPr id="4" name="Text 1"/>
          <p:cNvSpPr/>
          <p:nvPr/>
        </p:nvSpPr>
        <p:spPr>
          <a:xfrm>
            <a:off x="1223963" y="2414588"/>
            <a:ext cx="6691313" cy="1481138"/>
          </a:xfrm>
          <a:prstGeom prst="rect">
            <a:avLst/>
          </a:prstGeom>
          <a:noFill/>
          <a:ln/>
        </p:spPr>
        <p:txBody>
          <a:bodyPr wrap="square" rtlCol="0" anchor="t"/>
          <a:lstStyle/>
          <a:p>
            <a:pPr algn="l" indent="0" marL="0">
              <a:lnSpc>
                <a:spcPct val="150000"/>
              </a:lnSpc>
              <a:buNone/>
            </a:pPr>
            <a:r>
              <a:rPr lang="en-US" sz="1400" dirty="0">
                <a:solidFill>
                  <a:srgbClr val="FFFFFF"/>
                </a:solidFill>
                <a:latin typeface="Noto Sans SC" pitchFamily="34" charset="0"/>
                <a:ea typeface="Noto Sans SC" pitchFamily="34" charset="-122"/>
                <a:cs typeface="Noto Sans SC" pitchFamily="34" charset="-120"/>
              </a:rPr>
              <a:t>The meteorite that falls from the sky brings a kind of unknown mutated creature, and the humans have to retreat to the underground tunnels. The player's base is the underground part of a subway station, and the player must hold their ground against the attack of mutated creatures.</a:t>
            </a:r>
            <a:endParaRPr lang="en-US" sz="14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spTree>
      <p:nvGrpSpPr>
        <p:cNvPr id="1" name=""/>
        <p:cNvGrpSpPr/>
        <p:nvPr/>
      </p:nvGrpSpPr>
      <p:grpSpPr>
        <a:xfrm>
          <a:off x="0" y="0"/>
          <a:ext cx="0" cy="0"/>
          <a:chOff x="0" y="0"/>
          <a:chExt cx="0" cy="0"/>
        </a:xfrm>
      </p:grpSpPr>
      <p:sp>
        <p:nvSpPr>
          <p:cNvPr id="2" name="Text 0"/>
          <p:cNvSpPr/>
          <p:nvPr/>
        </p:nvSpPr>
        <p:spPr>
          <a:xfrm>
            <a:off x="3843338" y="2738438"/>
            <a:ext cx="1452563" cy="1243013"/>
          </a:xfrm>
          <a:prstGeom prst="rect">
            <a:avLst/>
          </a:prstGeom>
          <a:noFill/>
          <a:ln/>
        </p:spPr>
        <p:txBody>
          <a:bodyPr wrap="square" rtlCol="0" anchor="ctr"/>
          <a:lstStyle/>
          <a:p>
            <a:pPr algn="ctr" indent="0" marL="0">
              <a:buNone/>
            </a:pPr>
            <a:r>
              <a:rPr lang="en-US" sz="5760" b="1" dirty="0">
                <a:solidFill>
                  <a:srgbClr val="646464"/>
                </a:solidFill>
                <a:latin typeface="Noto Sans SC" pitchFamily="34" charset="0"/>
                <a:ea typeface="Noto Sans SC" pitchFamily="34" charset="-122"/>
                <a:cs typeface="Noto Sans SC" pitchFamily="34" charset="-120"/>
              </a:rPr>
              <a:t>04</a:t>
            </a:r>
            <a:endParaRPr lang="en-US" sz="5760" dirty="0"/>
          </a:p>
        </p:txBody>
      </p:sp>
      <p:sp>
        <p:nvSpPr>
          <p:cNvPr id="3" name="Text 1"/>
          <p:cNvSpPr/>
          <p:nvPr/>
        </p:nvSpPr>
        <p:spPr>
          <a:xfrm>
            <a:off x="1971675" y="1766888"/>
            <a:ext cx="5101590" cy="890587"/>
          </a:xfrm>
          <a:prstGeom prst="rect">
            <a:avLst/>
          </a:prstGeom>
          <a:noFill/>
          <a:ln/>
        </p:spPr>
        <p:txBody>
          <a:bodyPr wrap="square" rtlCol="0" anchor="t"/>
          <a:lstStyle/>
          <a:p>
            <a:pPr algn="ctr" indent="0" marL="0">
              <a:buNone/>
            </a:pPr>
            <a:r>
              <a:rPr lang="en-US" sz="3500" b="1" dirty="0">
                <a:solidFill>
                  <a:srgbClr val="648686"/>
                </a:solidFill>
                <a:latin typeface="Noto Sans SC" pitchFamily="34" charset="0"/>
                <a:ea typeface="Noto Sans SC" pitchFamily="34" charset="-122"/>
                <a:cs typeface="Noto Sans SC" pitchFamily="34" charset="-120"/>
              </a:rPr>
              <a:t>4.Interface</a:t>
            </a:r>
            <a:endParaRPr lang="en-US" sz="35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spTree>
      <p:nvGrpSpPr>
        <p:cNvPr id="1" name=""/>
        <p:cNvGrpSpPr/>
        <p:nvPr/>
      </p:nvGrpSpPr>
      <p:grpSpPr>
        <a:xfrm>
          <a:off x="0" y="0"/>
          <a:ext cx="0" cy="0"/>
          <a:chOff x="0" y="0"/>
          <a:chExt cx="0" cy="0"/>
        </a:xfrm>
      </p:grpSpPr>
      <p:sp>
        <p:nvSpPr>
          <p:cNvPr id="2" name="Text 0"/>
          <p:cNvSpPr/>
          <p:nvPr/>
        </p:nvSpPr>
        <p:spPr>
          <a:xfrm>
            <a:off x="762000" y="528638"/>
            <a:ext cx="7806690" cy="552450"/>
          </a:xfrm>
          <a:prstGeom prst="rect">
            <a:avLst/>
          </a:prstGeom>
          <a:noFill/>
          <a:ln/>
        </p:spPr>
        <p:txBody>
          <a:bodyPr wrap="square" rtlCol="0" anchor="ctr"/>
          <a:lstStyle/>
          <a:p>
            <a:pPr algn="l" indent="0" marL="0">
              <a:buNone/>
            </a:pPr>
            <a:r>
              <a:rPr lang="en-US" sz="2660" b="1" dirty="0">
                <a:solidFill>
                  <a:srgbClr val="648686"/>
                </a:solidFill>
                <a:latin typeface="Noto Sans SC" pitchFamily="34" charset="0"/>
                <a:ea typeface="Noto Sans SC" pitchFamily="34" charset="-122"/>
                <a:cs typeface="Noto Sans SC" pitchFamily="34" charset="-120"/>
              </a:rPr>
              <a:t>4.Interface</a:t>
            </a:r>
            <a:endParaRPr lang="en-US" sz="2660" dirty="0"/>
          </a:p>
        </p:txBody>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01439" y="1228725"/>
            <a:ext cx="7236372" cy="3238500"/>
          </a:xfrm>
          <a:prstGeom prst="rect">
            <a:avLst/>
          </a:prstGeom>
        </p:spPr>
      </p:pic>
      <p:sp>
        <p:nvSpPr>
          <p:cNvPr id="4" name="Text 1"/>
          <p:cNvSpPr/>
          <p:nvPr/>
        </p:nvSpPr>
        <p:spPr>
          <a:xfrm>
            <a:off x="2761396" y="1941919"/>
            <a:ext cx="1802250" cy="855500"/>
          </a:xfrm>
          <a:prstGeom prst="rect">
            <a:avLst/>
          </a:prstGeom>
          <a:noFill/>
          <a:ln/>
        </p:spPr>
        <p:txBody>
          <a:bodyPr wrap="square" rtlCol="0" anchor="t"/>
          <a:lstStyle/>
          <a:p>
            <a:pPr algn="l" indent="0" marL="0">
              <a:lnSpc>
                <a:spcPct val="150000"/>
              </a:lnSpc>
              <a:buNone/>
            </a:pPr>
            <a:r>
              <a:rPr lang="en-US" sz="1313" dirty="0">
                <a:solidFill>
                  <a:srgbClr val="FFFFFF"/>
                </a:solidFill>
                <a:latin typeface="Noto Sans SC" pitchFamily="34" charset="0"/>
                <a:ea typeface="Noto Sans SC" pitchFamily="34" charset="-122"/>
                <a:cs typeface="Noto Sans SC" pitchFamily="34" charset="-120"/>
              </a:rPr>
              <a:t>1. Visual System</a:t>
            </a:r>
            <a:endParaRPr lang="en-US" sz="1313" dirty="0"/>
          </a:p>
        </p:txBody>
      </p:sp>
      <p:sp>
        <p:nvSpPr>
          <p:cNvPr id="5" name="Text 2"/>
          <p:cNvSpPr/>
          <p:nvPr/>
        </p:nvSpPr>
        <p:spPr>
          <a:xfrm>
            <a:off x="4677713" y="1941919"/>
            <a:ext cx="1802250" cy="855500"/>
          </a:xfrm>
          <a:prstGeom prst="rect">
            <a:avLst/>
          </a:prstGeom>
          <a:noFill/>
          <a:ln/>
        </p:spPr>
        <p:txBody>
          <a:bodyPr wrap="square" rtlCol="0" anchor="t"/>
          <a:lstStyle/>
          <a:p>
            <a:pPr algn="l" indent="0" marL="0">
              <a:lnSpc>
                <a:spcPct val="150000"/>
              </a:lnSpc>
              <a:buNone/>
            </a:pPr>
            <a:r>
              <a:rPr lang="en-US" sz="1313" dirty="0">
                <a:solidFill>
                  <a:srgbClr val="FFFFFF"/>
                </a:solidFill>
                <a:latin typeface="Noto Sans SC" pitchFamily="34" charset="0"/>
                <a:ea typeface="Noto Sans SC" pitchFamily="34" charset="-122"/>
                <a:cs typeface="Noto Sans SC" pitchFamily="34" charset="-120"/>
              </a:rPr>
              <a:t>2. Control System</a:t>
            </a:r>
            <a:endParaRPr lang="en-US" sz="1313" dirty="0"/>
          </a:p>
        </p:txBody>
      </p:sp>
      <p:sp>
        <p:nvSpPr>
          <p:cNvPr id="6" name="Text 3"/>
          <p:cNvSpPr/>
          <p:nvPr/>
        </p:nvSpPr>
        <p:spPr>
          <a:xfrm>
            <a:off x="4677713" y="2903878"/>
            <a:ext cx="1802250" cy="855500"/>
          </a:xfrm>
          <a:prstGeom prst="rect">
            <a:avLst/>
          </a:prstGeom>
          <a:noFill/>
          <a:ln/>
        </p:spPr>
        <p:txBody>
          <a:bodyPr wrap="square" rtlCol="0" anchor="t"/>
          <a:lstStyle/>
          <a:p>
            <a:pPr algn="l" indent="0" marL="0">
              <a:lnSpc>
                <a:spcPct val="150000"/>
              </a:lnSpc>
              <a:buNone/>
            </a:pPr>
            <a:r>
              <a:rPr lang="en-US" sz="1313" dirty="0">
                <a:solidFill>
                  <a:srgbClr val="FFFFFF"/>
                </a:solidFill>
                <a:latin typeface="Noto Sans SC" pitchFamily="34" charset="0"/>
                <a:ea typeface="Noto Sans SC" pitchFamily="34" charset="-122"/>
                <a:cs typeface="Noto Sans SC" pitchFamily="34" charset="-120"/>
              </a:rPr>
              <a:t>4. Help System</a:t>
            </a:r>
            <a:endParaRPr lang="en-US" sz="1313" dirty="0"/>
          </a:p>
        </p:txBody>
      </p:sp>
      <p:sp>
        <p:nvSpPr>
          <p:cNvPr id="7" name="Text 4"/>
          <p:cNvSpPr/>
          <p:nvPr/>
        </p:nvSpPr>
        <p:spPr>
          <a:xfrm>
            <a:off x="2761396" y="2903878"/>
            <a:ext cx="1802250" cy="855500"/>
          </a:xfrm>
          <a:prstGeom prst="rect">
            <a:avLst/>
          </a:prstGeom>
          <a:noFill/>
          <a:ln/>
        </p:spPr>
        <p:txBody>
          <a:bodyPr wrap="square" rtlCol="0" anchor="t"/>
          <a:lstStyle/>
          <a:p>
            <a:pPr algn="l" indent="0" marL="0">
              <a:lnSpc>
                <a:spcPct val="150000"/>
              </a:lnSpc>
              <a:buNone/>
            </a:pPr>
            <a:r>
              <a:rPr lang="en-US" sz="1313" dirty="0">
                <a:solidFill>
                  <a:srgbClr val="FFFFFF"/>
                </a:solidFill>
                <a:latin typeface="Noto Sans SC" pitchFamily="34" charset="0"/>
                <a:ea typeface="Noto Sans SC" pitchFamily="34" charset="-122"/>
                <a:cs typeface="Noto Sans SC" pitchFamily="34" charset="-120"/>
              </a:rPr>
              <a:t>3. Audio</a:t>
            </a:r>
            <a:endParaRPr lang="en-US" sz="1313"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spTree>
      <p:nvGrpSpPr>
        <p:cNvPr id="1" name=""/>
        <p:cNvGrpSpPr/>
        <p:nvPr/>
      </p:nvGrpSpPr>
      <p:grpSpPr>
        <a:xfrm>
          <a:off x="0" y="0"/>
          <a:ext cx="0" cy="0"/>
          <a:chOff x="0" y="0"/>
          <a:chExt cx="0" cy="0"/>
        </a:xfrm>
      </p:grpSpPr>
      <p:sp>
        <p:nvSpPr>
          <p:cNvPr id="2" name="Text 0"/>
          <p:cNvSpPr/>
          <p:nvPr/>
        </p:nvSpPr>
        <p:spPr>
          <a:xfrm>
            <a:off x="762000" y="528638"/>
            <a:ext cx="7806690" cy="552450"/>
          </a:xfrm>
          <a:prstGeom prst="rect">
            <a:avLst/>
          </a:prstGeom>
          <a:noFill/>
          <a:ln/>
        </p:spPr>
        <p:txBody>
          <a:bodyPr wrap="square" rtlCol="0" anchor="ctr"/>
          <a:lstStyle/>
          <a:p>
            <a:pPr algn="l" indent="0" marL="0">
              <a:buNone/>
            </a:pPr>
            <a:r>
              <a:rPr lang="en-US" sz="2660" b="1" dirty="0">
                <a:solidFill>
                  <a:srgbClr val="648686"/>
                </a:solidFill>
                <a:latin typeface="Noto Sans SC" pitchFamily="34" charset="0"/>
                <a:ea typeface="Noto Sans SC" pitchFamily="34" charset="-122"/>
                <a:cs typeface="Noto Sans SC" pitchFamily="34" charset="-120"/>
              </a:rPr>
              <a:t>1. Visual System</a:t>
            </a:r>
            <a:endParaRPr lang="en-US" sz="2660" dirty="0"/>
          </a:p>
        </p:txBody>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95022" y="1228725"/>
            <a:ext cx="7449207" cy="3333750"/>
          </a:xfrm>
          <a:prstGeom prst="rect">
            <a:avLst/>
          </a:prstGeom>
        </p:spPr>
      </p:pic>
      <p:sp>
        <p:nvSpPr>
          <p:cNvPr id="4" name="Text 1"/>
          <p:cNvSpPr/>
          <p:nvPr/>
        </p:nvSpPr>
        <p:spPr>
          <a:xfrm>
            <a:off x="2665358" y="1688553"/>
            <a:ext cx="5458153" cy="1034612"/>
          </a:xfrm>
          <a:prstGeom prst="rect">
            <a:avLst/>
          </a:prstGeom>
          <a:noFill/>
          <a:ln/>
        </p:spPr>
        <p:txBody>
          <a:bodyPr wrap="square" rtlCol="0" anchor="t"/>
          <a:lstStyle/>
          <a:p>
            <a:pPr algn="l" indent="0" marL="0">
              <a:lnSpc>
                <a:spcPct val="150000"/>
              </a:lnSpc>
              <a:buNone/>
            </a:pPr>
            <a:r>
              <a:rPr lang="en-US" sz="1217" dirty="0">
                <a:solidFill>
                  <a:srgbClr val="383838"/>
                </a:solidFill>
                <a:latin typeface="Noto Sans SC" pitchFamily="34" charset="0"/>
                <a:ea typeface="Noto Sans SC" pitchFamily="34" charset="-122"/>
                <a:cs typeface="Noto Sans SC" pitchFamily="34" charset="-120"/>
              </a:rPr>
              <a:t>4.1.1. HUD (Heads up display)</a:t>
            </a:r>
            <a:endParaRPr lang="en-US" sz="1217" dirty="0"/>
          </a:p>
        </p:txBody>
      </p:sp>
      <p:sp>
        <p:nvSpPr>
          <p:cNvPr id="5" name="Text 2"/>
          <p:cNvSpPr/>
          <p:nvPr/>
        </p:nvSpPr>
        <p:spPr>
          <a:xfrm>
            <a:off x="2665358" y="3104822"/>
            <a:ext cx="5458153" cy="1034612"/>
          </a:xfrm>
          <a:prstGeom prst="rect">
            <a:avLst/>
          </a:prstGeom>
          <a:noFill/>
          <a:ln/>
        </p:spPr>
        <p:txBody>
          <a:bodyPr wrap="square" rtlCol="0" anchor="t"/>
          <a:lstStyle/>
          <a:p>
            <a:pPr algn="l" indent="0" marL="0">
              <a:lnSpc>
                <a:spcPct val="150000"/>
              </a:lnSpc>
              <a:buNone/>
            </a:pPr>
            <a:r>
              <a:rPr lang="en-US" sz="1217" dirty="0">
                <a:solidFill>
                  <a:srgbClr val="383838"/>
                </a:solidFill>
                <a:latin typeface="Noto Sans SC" pitchFamily="34" charset="0"/>
                <a:ea typeface="Noto Sans SC" pitchFamily="34" charset="-122"/>
                <a:cs typeface="Noto Sans SC" pitchFamily="34" charset="-120"/>
              </a:rPr>
              <a:t>4.1.4. Camera</a:t>
            </a:r>
            <a:endParaRPr lang="en-US" sz="1217"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spTree>
      <p:nvGrpSpPr>
        <p:cNvPr id="1" name=""/>
        <p:cNvGrpSpPr/>
        <p:nvPr/>
      </p:nvGrpSpPr>
      <p:grpSpPr>
        <a:xfrm>
          <a:off x="0" y="0"/>
          <a:ext cx="0" cy="0"/>
          <a:chOff x="0" y="0"/>
          <a:chExt cx="0" cy="0"/>
        </a:xfrm>
      </p:grpSpPr>
      <p:sp>
        <p:nvSpPr>
          <p:cNvPr id="2" name="Text 0"/>
          <p:cNvSpPr/>
          <p:nvPr/>
        </p:nvSpPr>
        <p:spPr>
          <a:xfrm>
            <a:off x="762000" y="528638"/>
            <a:ext cx="7806690" cy="552450"/>
          </a:xfrm>
          <a:prstGeom prst="rect">
            <a:avLst/>
          </a:prstGeom>
          <a:noFill/>
          <a:ln/>
        </p:spPr>
        <p:txBody>
          <a:bodyPr wrap="square" rtlCol="0" anchor="ctr"/>
          <a:lstStyle/>
          <a:p>
            <a:pPr algn="l" indent="0" marL="0">
              <a:buNone/>
            </a:pPr>
            <a:r>
              <a:rPr lang="en-US" sz="2660" b="1" dirty="0">
                <a:solidFill>
                  <a:srgbClr val="648686"/>
                </a:solidFill>
                <a:latin typeface="Noto Sans SC" pitchFamily="34" charset="0"/>
                <a:ea typeface="Noto Sans SC" pitchFamily="34" charset="-122"/>
                <a:cs typeface="Noto Sans SC" pitchFamily="34" charset="-120"/>
              </a:rPr>
              <a:t>4.1.1. HUD (Heads up display)</a:t>
            </a:r>
            <a:endParaRPr lang="en-US" sz="2660" dirty="0"/>
          </a:p>
        </p:txBody>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470415" y="1228725"/>
            <a:ext cx="6298421" cy="3333750"/>
          </a:xfrm>
          <a:prstGeom prst="rect">
            <a:avLst/>
          </a:prstGeom>
        </p:spPr>
      </p:pic>
      <p:sp>
        <p:nvSpPr>
          <p:cNvPr id="4" name="Text 1"/>
          <p:cNvSpPr/>
          <p:nvPr/>
        </p:nvSpPr>
        <p:spPr>
          <a:xfrm>
            <a:off x="4635672" y="1228725"/>
            <a:ext cx="3133163" cy="3333750"/>
          </a:xfrm>
          <a:prstGeom prst="rect">
            <a:avLst/>
          </a:prstGeom>
          <a:noFill/>
          <a:ln/>
        </p:spPr>
        <p:txBody>
          <a:bodyPr wrap="square" rtlCol="0" anchor="t"/>
          <a:lstStyle/>
          <a:p>
            <a:pPr algn="l" indent="0" marL="0">
              <a:lnSpc>
                <a:spcPct val="150000"/>
              </a:lnSpc>
              <a:buNone/>
            </a:pPr>
            <a:r>
              <a:rPr lang="en-US" sz="1179" dirty="0">
                <a:solidFill>
                  <a:srgbClr val="383838"/>
                </a:solidFill>
                <a:latin typeface="Noto Sans SC" pitchFamily="34" charset="0"/>
                <a:ea typeface="Noto Sans SC" pitchFamily="34" charset="-122"/>
                <a:cs typeface="Noto Sans SC" pitchFamily="34" charset="-120"/>
              </a:rPr>
              <a:t>
</a:t>
            </a:r>
            <a:endParaRPr lang="en-US" sz="1179" dirty="0"/>
          </a:p>
          <a:p>
            <a:pPr algn="l" indent="0" marL="0">
              <a:lnSpc>
                <a:spcPct val="150000"/>
              </a:lnSpc>
              <a:buNone/>
            </a:pPr>
            <a:r>
              <a:rPr lang="en-US" sz="1179" b="1" dirty="0">
                <a:solidFill>
                  <a:srgbClr val="383838"/>
                </a:solidFill>
                <a:latin typeface="Noto Sans SC" pitchFamily="34" charset="0"/>
                <a:ea typeface="Noto Sans SC" pitchFamily="34" charset="-122"/>
                <a:cs typeface="Noto Sans SC" pitchFamily="34" charset="-120"/>
              </a:rPr>
              <a:t>Fig 5.1 HUD
</a:t>
            </a:r>
            <a:endParaRPr lang="en-US" sz="1179" dirty="0"/>
          </a:p>
          <a:p>
            <a:pPr algn="l" indent="0" marL="0">
              <a:lnSpc>
                <a:spcPct val="150000"/>
              </a:lnSpc>
              <a:buNone/>
            </a:pPr>
            <a:r>
              <a:rPr lang="en-US" sz="1179" dirty="0">
                <a:solidFill>
                  <a:srgbClr val="383838"/>
                </a:solidFill>
                <a:latin typeface="Noto Sans SC" pitchFamily="34" charset="0"/>
                <a:ea typeface="Noto Sans SC" pitchFamily="34" charset="-122"/>
                <a:cs typeface="Noto Sans SC" pitchFamily="34" charset="-120"/>
              </a:rPr>
              <a:t>There are two long rectangles on the left top to show health points and stamina.
</a:t>
            </a:r>
            <a:endParaRPr lang="en-US" sz="1179" dirty="0"/>
          </a:p>
          <a:p>
            <a:pPr algn="l" indent="0" marL="0">
              <a:lnSpc>
                <a:spcPct val="150000"/>
              </a:lnSpc>
              <a:buNone/>
            </a:pPr>
            <a:r>
              <a:rPr lang="en-US" sz="1179" dirty="0">
                <a:solidFill>
                  <a:srgbClr val="383838"/>
                </a:solidFill>
                <a:latin typeface="Noto Sans SC" pitchFamily="34" charset="0"/>
                <a:ea typeface="Noto Sans SC" pitchFamily="34" charset="-122"/>
                <a:cs typeface="Noto Sans SC" pitchFamily="34" charset="-120"/>
              </a:rPr>
              <a:t>On the right top, the screen will show the specific number of materials and the button of menu.</a:t>
            </a:r>
            <a:endParaRPr lang="en-US" sz="1179" dirty="0"/>
          </a:p>
        </p:txBody>
      </p:sp>
      <p:pic>
        <p:nvPicPr>
          <p:cNvPr id="5" name="Image 1" descr="https://assets.mindshow.fun/file/7205578/20240101172435_oca5.jpg?x-oss-process=style/img">    </p:cNvPr>
          <p:cNvPicPr>
            <a:picLocks noChangeAspect="1"/>
          </p:cNvPicPr>
          <p:nvPr/>
        </p:nvPicPr>
        <p:blipFill>
          <a:blip r:embed="rId3"/>
          <a:srcRect l="25464" r="25464" t="0" b="0"/>
          <a:stretch/>
        </p:blipFill>
        <p:spPr>
          <a:xfrm>
            <a:off x="1470415" y="1228725"/>
            <a:ext cx="2752049" cy="333375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2166937" y="914400"/>
            <a:ext cx="4452938" cy="590550"/>
          </a:xfrm>
          <a:prstGeom prst="rect">
            <a:avLst/>
          </a:prstGeom>
          <a:noFill/>
          <a:ln/>
        </p:spPr>
        <p:txBody>
          <a:bodyPr wrap="square" rtlCol="0" anchor="ctr"/>
          <a:lstStyle/>
          <a:p>
            <a:pPr indent="0" marL="0">
              <a:buNone/>
            </a:pPr>
            <a:r>
              <a:rPr lang="en-US" sz="2380" b="1" dirty="0">
                <a:solidFill>
                  <a:srgbClr val="383838"/>
                </a:solidFill>
                <a:latin typeface="Noto Sans SC" pitchFamily="34" charset="0"/>
                <a:ea typeface="Noto Sans SC" pitchFamily="34" charset="-122"/>
                <a:cs typeface="Noto Sans SC" pitchFamily="34" charset="-120"/>
              </a:rPr>
              <a:t>4.1.4. Camera</a:t>
            </a:r>
            <a:endParaRPr lang="en-US" sz="2380" dirty="0"/>
          </a:p>
        </p:txBody>
      </p:sp>
      <p:sp>
        <p:nvSpPr>
          <p:cNvPr id="4" name="Text 1"/>
          <p:cNvSpPr/>
          <p:nvPr/>
        </p:nvSpPr>
        <p:spPr>
          <a:xfrm>
            <a:off x="1223963" y="2414588"/>
            <a:ext cx="6691313" cy="1481138"/>
          </a:xfrm>
          <a:prstGeom prst="rect">
            <a:avLst/>
          </a:prstGeom>
          <a:noFill/>
          <a:ln/>
        </p:spPr>
        <p:txBody>
          <a:bodyPr wrap="square" rtlCol="0" anchor="t"/>
          <a:lstStyle/>
          <a:p>
            <a:pPr algn="l" indent="0" marL="0">
              <a:lnSpc>
                <a:spcPct val="150000"/>
              </a:lnSpc>
              <a:buNone/>
            </a:pPr>
            <a:r>
              <a:rPr lang="en-US" sz="1400" dirty="0">
                <a:solidFill>
                  <a:srgbClr val="FFFFFF"/>
                </a:solidFill>
                <a:latin typeface="Noto Sans SC" pitchFamily="34" charset="0"/>
                <a:ea typeface="Noto Sans SC" pitchFamily="34" charset="-122"/>
                <a:cs typeface="Noto Sans SC" pitchFamily="34" charset="-120"/>
              </a:rPr>
              <a:t>The camera will focus on the player. And it moves with the player.</a:t>
            </a:r>
            <a:endParaRPr lang="en-US" sz="14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809625" y="881063"/>
            <a:ext cx="3652838" cy="676275"/>
          </a:xfrm>
          <a:prstGeom prst="rect">
            <a:avLst/>
          </a:prstGeom>
          <a:noFill/>
          <a:ln/>
        </p:spPr>
        <p:txBody>
          <a:bodyPr wrap="square" rtlCol="0" anchor="t"/>
          <a:lstStyle/>
          <a:p>
            <a:pPr indent="0" marL="0">
              <a:buNone/>
            </a:pPr>
            <a:r>
              <a:rPr lang="en-US" sz="2800" b="1" dirty="0">
                <a:solidFill>
                  <a:srgbClr val="383838"/>
                </a:solidFill>
                <a:latin typeface="Noto Sans SC" pitchFamily="34" charset="0"/>
                <a:ea typeface="Noto Sans SC" pitchFamily="34" charset="-122"/>
                <a:cs typeface="Noto Sans SC" pitchFamily="34" charset="-120"/>
              </a:rPr>
              <a:t>2. Control System</a:t>
            </a:r>
            <a:endParaRPr lang="en-US" sz="2800" dirty="0"/>
          </a:p>
        </p:txBody>
      </p:sp>
      <p:sp>
        <p:nvSpPr>
          <p:cNvPr id="4" name="Text 1"/>
          <p:cNvSpPr/>
          <p:nvPr/>
        </p:nvSpPr>
        <p:spPr>
          <a:xfrm>
            <a:off x="809625" y="1704975"/>
            <a:ext cx="3652838" cy="2976563"/>
          </a:xfrm>
          <a:prstGeom prst="rect">
            <a:avLst/>
          </a:prstGeom>
          <a:noFill/>
          <a:ln/>
        </p:spPr>
        <p:txBody>
          <a:bodyPr wrap="square" rtlCol="0" anchor="t"/>
          <a:lstStyle/>
          <a:p>
            <a:pPr algn="l" indent="0" marL="0">
              <a:lnSpc>
                <a:spcPct val="150000"/>
              </a:lnSpc>
              <a:buNone/>
            </a:pPr>
            <a:r>
              <a:rPr lang="en-US" sz="1400" dirty="0">
                <a:solidFill>
                  <a:srgbClr val="383838"/>
                </a:solidFill>
                <a:latin typeface="Noto Sans SC" pitchFamily="34" charset="0"/>
                <a:ea typeface="Noto Sans SC" pitchFamily="34" charset="-122"/>
                <a:cs typeface="Noto Sans SC" pitchFamily="34" charset="-120"/>
              </a:rPr>
              <a:t>The player use ‘A’ and ‘D’ to control the character’s movement. Clicking the left mouse button to shoot bullets. The player using ‘E’ to interact with buildings. If the player want to open the menu, he should click the menu button or click ‘Esc’ button on keyboard.</a:t>
            </a:r>
            <a:endParaRPr lang="en-US" sz="14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461962" y="214312"/>
            <a:ext cx="3233738" cy="1023938"/>
          </a:xfrm>
          <a:prstGeom prst="rect">
            <a:avLst/>
          </a:prstGeom>
          <a:noFill/>
          <a:ln/>
        </p:spPr>
        <p:txBody>
          <a:bodyPr wrap="square" rtlCol="0" anchor="t"/>
          <a:lstStyle/>
          <a:p>
            <a:pPr indent="0" marL="0">
              <a:buNone/>
            </a:pPr>
            <a:r>
              <a:rPr lang="en-US" sz="2800" b="1" dirty="0">
                <a:solidFill>
                  <a:srgbClr val="383838"/>
                </a:solidFill>
                <a:latin typeface="Noto Sans SC" pitchFamily="34" charset="0"/>
                <a:ea typeface="Noto Sans SC" pitchFamily="34" charset="-122"/>
                <a:cs typeface="Noto Sans SC" pitchFamily="34" charset="-120"/>
              </a:rPr>
              <a:t>3. Audio</a:t>
            </a:r>
            <a:endParaRPr lang="en-US" sz="2800" dirty="0"/>
          </a:p>
        </p:txBody>
      </p:sp>
      <p:sp>
        <p:nvSpPr>
          <p:cNvPr id="4" name="Text 1"/>
          <p:cNvSpPr/>
          <p:nvPr/>
        </p:nvSpPr>
        <p:spPr>
          <a:xfrm>
            <a:off x="461962" y="1676400"/>
            <a:ext cx="3233738" cy="3033713"/>
          </a:xfrm>
          <a:prstGeom prst="rect">
            <a:avLst/>
          </a:prstGeom>
          <a:noFill/>
          <a:ln/>
        </p:spPr>
        <p:txBody>
          <a:bodyPr wrap="square" rtlCol="0" anchor="t"/>
          <a:lstStyle/>
          <a:p>
            <a:pPr algn="l" indent="0" marL="0">
              <a:lnSpc>
                <a:spcPct val="150000"/>
              </a:lnSpc>
              <a:buNone/>
            </a:pPr>
            <a:r>
              <a:rPr lang="en-US" sz="1400" dirty="0">
                <a:solidFill>
                  <a:srgbClr val="383838"/>
                </a:solidFill>
                <a:latin typeface="Noto Sans SC" pitchFamily="34" charset="0"/>
                <a:ea typeface="Noto Sans SC" pitchFamily="34" charset="-122"/>
                <a:cs typeface="Noto Sans SC" pitchFamily="34" charset="-120"/>
              </a:rPr>
              <a:t>I will download free audio from internet libraries.</a:t>
            </a:r>
            <a:endParaRPr lang="en-US" sz="14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2166937" y="914400"/>
            <a:ext cx="4452938" cy="590550"/>
          </a:xfrm>
          <a:prstGeom prst="rect">
            <a:avLst/>
          </a:prstGeom>
          <a:noFill/>
          <a:ln/>
        </p:spPr>
        <p:txBody>
          <a:bodyPr wrap="square" rtlCol="0" anchor="ctr"/>
          <a:lstStyle/>
          <a:p>
            <a:pPr indent="0" marL="0">
              <a:buNone/>
            </a:pPr>
            <a:r>
              <a:rPr lang="en-US" sz="2380" b="1" dirty="0">
                <a:solidFill>
                  <a:srgbClr val="383838"/>
                </a:solidFill>
                <a:latin typeface="Noto Sans SC" pitchFamily="34" charset="0"/>
                <a:ea typeface="Noto Sans SC" pitchFamily="34" charset="-122"/>
                <a:cs typeface="Noto Sans SC" pitchFamily="34" charset="-120"/>
              </a:rPr>
              <a:t>4. Help System</a:t>
            </a:r>
            <a:endParaRPr lang="en-US" sz="2380" dirty="0"/>
          </a:p>
        </p:txBody>
      </p:sp>
      <p:sp>
        <p:nvSpPr>
          <p:cNvPr id="4" name="Text 1"/>
          <p:cNvSpPr/>
          <p:nvPr/>
        </p:nvSpPr>
        <p:spPr>
          <a:xfrm>
            <a:off x="1223963" y="2414588"/>
            <a:ext cx="6691313" cy="1481138"/>
          </a:xfrm>
          <a:prstGeom prst="rect">
            <a:avLst/>
          </a:prstGeom>
          <a:noFill/>
          <a:ln/>
        </p:spPr>
        <p:txBody>
          <a:bodyPr wrap="square" rtlCol="0" anchor="t"/>
          <a:lstStyle/>
          <a:p>
            <a:pPr algn="l" indent="0" marL="0">
              <a:lnSpc>
                <a:spcPct val="150000"/>
              </a:lnSpc>
              <a:buNone/>
            </a:pPr>
            <a:r>
              <a:rPr lang="en-US" sz="1400" dirty="0">
                <a:solidFill>
                  <a:srgbClr val="FFFFFF"/>
                </a:solidFill>
                <a:latin typeface="Noto Sans SC" pitchFamily="34" charset="0"/>
                <a:ea typeface="Noto Sans SC" pitchFamily="34" charset="-122"/>
                <a:cs typeface="Noto Sans SC" pitchFamily="34" charset="-120"/>
              </a:rPr>
              <a:t>If the player enters a specific part of the game, the game will provide a short text notification in the upper right corner, such as a large number of enemies are coming. At the same time, some ICONS will also be displayed in the upper right corner to remind the player.</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1338263" y="433388"/>
            <a:ext cx="6462712" cy="690563"/>
          </a:xfrm>
          <a:prstGeom prst="rect">
            <a:avLst/>
          </a:prstGeom>
          <a:noFill/>
          <a:ln/>
        </p:spPr>
        <p:txBody>
          <a:bodyPr wrap="square" rtlCol="0" anchor="t"/>
          <a:lstStyle/>
          <a:p>
            <a:pPr algn="ctr" indent="0" marL="0">
              <a:buNone/>
            </a:pPr>
            <a:r>
              <a:rPr lang="en-US" sz="2800" b="1" dirty="0">
                <a:solidFill>
                  <a:srgbClr val="383838"/>
                </a:solidFill>
                <a:latin typeface="Noto Sans SC" pitchFamily="34" charset="0"/>
                <a:ea typeface="Noto Sans SC" pitchFamily="34" charset="-122"/>
                <a:cs typeface="Noto Sans SC" pitchFamily="34" charset="-120"/>
              </a:rPr>
              <a:t>2 Genre</a:t>
            </a:r>
            <a:endParaRPr lang="en-US" sz="2800" dirty="0"/>
          </a:p>
        </p:txBody>
      </p:sp>
      <p:sp>
        <p:nvSpPr>
          <p:cNvPr id="4" name="Text 1"/>
          <p:cNvSpPr/>
          <p:nvPr/>
        </p:nvSpPr>
        <p:spPr>
          <a:xfrm>
            <a:off x="757238" y="2157413"/>
            <a:ext cx="1562100" cy="1909762"/>
          </a:xfrm>
          <a:prstGeom prst="rect">
            <a:avLst/>
          </a:prstGeom>
          <a:noFill/>
          <a:ln/>
        </p:spPr>
        <p:txBody>
          <a:bodyPr wrap="square" rtlCol="0" anchor="t"/>
          <a:lstStyle/>
          <a:p>
            <a:pPr algn="l" indent="0" marL="0">
              <a:lnSpc>
                <a:spcPct val="150000"/>
              </a:lnSpc>
              <a:buNone/>
            </a:pPr>
            <a:r>
              <a:rPr lang="en-US" sz="700" b="1" dirty="0">
                <a:solidFill>
                  <a:srgbClr val="383838"/>
                </a:solidFill>
                <a:latin typeface="Noto Sans SC" pitchFamily="34" charset="0"/>
                <a:ea typeface="Noto Sans SC" pitchFamily="34" charset="-122"/>
                <a:cs typeface="Noto Sans SC" pitchFamily="34" charset="-120"/>
              </a:rPr>
              <a:t>side-scroller</a:t>
            </a:r>
            <a:pPr algn="l" indent="0" marL="0">
              <a:lnSpc>
                <a:spcPct val="150000"/>
              </a:lnSpc>
              <a:buNone/>
            </a:pPr>
            <a:r>
              <a:rPr lang="en-US" sz="700" dirty="0">
                <a:solidFill>
                  <a:srgbClr val="383838"/>
                </a:solidFill>
                <a:latin typeface="Noto Sans SC" pitchFamily="34" charset="0"/>
                <a:ea typeface="Noto Sans SC" pitchFamily="34" charset="-122"/>
                <a:cs typeface="Noto Sans SC" pitchFamily="34" charset="-120"/>
              </a:rPr>
              <a:t>:</a:t>
            </a:r>
            <a:br/>
            <a:pPr algn="l" indent="0" marL="0">
              <a:lnSpc>
                <a:spcPct val="150000"/>
              </a:lnSpc>
              <a:buNone/>
            </a:pPr>
            <a:r>
              <a:rPr lang="en-US" sz="700" dirty="0">
                <a:solidFill>
                  <a:srgbClr val="383838"/>
                </a:solidFill>
                <a:latin typeface="Noto Sans SC" pitchFamily="34" charset="0"/>
                <a:ea typeface="Noto Sans SC" pitchFamily="34" charset="-122"/>
                <a:cs typeface="Noto Sans SC" pitchFamily="34" charset="-120"/>
              </a:rPr>
              <a:t> A side-scrolling video game (alternatively side-scroller) is a [game](https://en.wikipedia.org/wiki/Game" o "Game) viewed from a side-view camera angle where the screen follows the [player](https://en.wikipedia.org/wiki/Player_character" \o "Player character) as they move left or right. [1]</a:t>
            </a:r>
            <a:endParaRPr lang="en-US" sz="700" dirty="0"/>
          </a:p>
        </p:txBody>
      </p:sp>
      <p:sp>
        <p:nvSpPr>
          <p:cNvPr id="5" name="Text 2"/>
          <p:cNvSpPr/>
          <p:nvPr/>
        </p:nvSpPr>
        <p:spPr>
          <a:xfrm>
            <a:off x="2776538" y="2157413"/>
            <a:ext cx="1562100" cy="1909762"/>
          </a:xfrm>
          <a:prstGeom prst="rect">
            <a:avLst/>
          </a:prstGeom>
          <a:noFill/>
          <a:ln/>
        </p:spPr>
        <p:txBody>
          <a:bodyPr wrap="square" rtlCol="0" anchor="t"/>
          <a:lstStyle/>
          <a:p>
            <a:pPr algn="l" indent="0" marL="0">
              <a:lnSpc>
                <a:spcPct val="150000"/>
              </a:lnSpc>
              <a:buNone/>
            </a:pPr>
            <a:r>
              <a:rPr lang="en-US" sz="700" b="1" dirty="0">
                <a:solidFill>
                  <a:srgbClr val="383838"/>
                </a:solidFill>
                <a:latin typeface="Noto Sans SC" pitchFamily="34" charset="0"/>
                <a:ea typeface="Noto Sans SC" pitchFamily="34" charset="-122"/>
                <a:cs typeface="Noto Sans SC" pitchFamily="34" charset="-120"/>
              </a:rPr>
              <a:t>Tower Defense</a:t>
            </a:r>
            <a:pPr algn="l" indent="0" marL="0">
              <a:lnSpc>
                <a:spcPct val="150000"/>
              </a:lnSpc>
              <a:buNone/>
            </a:pPr>
            <a:r>
              <a:rPr lang="en-US" sz="700" dirty="0">
                <a:solidFill>
                  <a:srgbClr val="383838"/>
                </a:solidFill>
                <a:latin typeface="Noto Sans SC" pitchFamily="34" charset="0"/>
                <a:ea typeface="Noto Sans SC" pitchFamily="34" charset="-122"/>
                <a:cs typeface="Noto Sans SC" pitchFamily="34" charset="-120"/>
              </a:rPr>
              <a:t>:</a:t>
            </a:r>
            <a:br/>
            <a:pPr algn="l" indent="0" marL="0">
              <a:lnSpc>
                <a:spcPct val="150000"/>
              </a:lnSpc>
              <a:buNone/>
            </a:pPr>
            <a:r>
              <a:rPr lang="en-US" sz="700" dirty="0">
                <a:solidFill>
                  <a:srgbClr val="383838"/>
                </a:solidFill>
                <a:latin typeface="Noto Sans SC" pitchFamily="34" charset="0"/>
                <a:ea typeface="Noto Sans SC" pitchFamily="34" charset="-122"/>
                <a:cs typeface="Noto Sans SC" pitchFamily="34" charset="-120"/>
              </a:rPr>
              <a:t> </a:t>
            </a:r>
            <a:pPr algn="l" indent="0" marL="0">
              <a:lnSpc>
                <a:spcPct val="150000"/>
              </a:lnSpc>
              <a:buNone/>
            </a:pPr>
            <a:r>
              <a:rPr lang="en-US" sz="700" b="1" dirty="0">
                <a:solidFill>
                  <a:srgbClr val="383838"/>
                </a:solidFill>
                <a:latin typeface="Noto Sans SC" pitchFamily="34" charset="0"/>
                <a:ea typeface="Noto Sans SC" pitchFamily="34" charset="-122"/>
                <a:cs typeface="Noto Sans SC" pitchFamily="34" charset="-120"/>
              </a:rPr>
              <a:t>Tower defense</a:t>
            </a:r>
            <a:pPr algn="l" indent="0" marL="0">
              <a:lnSpc>
                <a:spcPct val="150000"/>
              </a:lnSpc>
              <a:buNone/>
            </a:pPr>
            <a:r>
              <a:rPr lang="en-US" sz="700" dirty="0">
                <a:solidFill>
                  <a:srgbClr val="383838"/>
                </a:solidFill>
                <a:latin typeface="Noto Sans SC" pitchFamily="34" charset="0"/>
                <a:ea typeface="Noto Sans SC" pitchFamily="34" charset="-122"/>
                <a:cs typeface="Noto Sans SC" pitchFamily="34" charset="-120"/>
              </a:rPr>
              <a:t> (</a:t>
            </a:r>
            <a:pPr algn="l" indent="0" marL="0">
              <a:lnSpc>
                <a:spcPct val="150000"/>
              </a:lnSpc>
              <a:buNone/>
            </a:pPr>
            <a:r>
              <a:rPr lang="en-US" sz="700" b="1" dirty="0">
                <a:solidFill>
                  <a:srgbClr val="383838"/>
                </a:solidFill>
                <a:latin typeface="Noto Sans SC" pitchFamily="34" charset="0"/>
                <a:ea typeface="Noto Sans SC" pitchFamily="34" charset="-122"/>
                <a:cs typeface="Noto Sans SC" pitchFamily="34" charset="-120"/>
              </a:rPr>
              <a:t>TD</a:t>
            </a:r>
            <a:pPr algn="l" indent="0" marL="0">
              <a:lnSpc>
                <a:spcPct val="150000"/>
              </a:lnSpc>
              <a:buNone/>
            </a:pPr>
            <a:r>
              <a:rPr lang="en-US" sz="700" dirty="0">
                <a:solidFill>
                  <a:srgbClr val="383838"/>
                </a:solidFill>
                <a:latin typeface="Noto Sans SC" pitchFamily="34" charset="0"/>
                <a:ea typeface="Noto Sans SC" pitchFamily="34" charset="-122"/>
                <a:cs typeface="Noto Sans SC" pitchFamily="34" charset="-120"/>
              </a:rPr>
              <a:t>) is a subgenre of strategy games where the goal is to defend a player's territories or possessions by obstructing the enemy attackers or by stopping enemies from reaching the exits, usually achieved by placing defensive structures on or along their path of attack.[2]</a:t>
            </a:r>
            <a:endParaRPr lang="en-US" sz="700" dirty="0"/>
          </a:p>
        </p:txBody>
      </p:sp>
      <p:sp>
        <p:nvSpPr>
          <p:cNvPr id="6" name="Text 3"/>
          <p:cNvSpPr/>
          <p:nvPr/>
        </p:nvSpPr>
        <p:spPr>
          <a:xfrm>
            <a:off x="4805363" y="2157413"/>
            <a:ext cx="1562100" cy="1909762"/>
          </a:xfrm>
          <a:prstGeom prst="rect">
            <a:avLst/>
          </a:prstGeom>
          <a:noFill/>
          <a:ln/>
        </p:spPr>
        <p:txBody>
          <a:bodyPr wrap="square" rtlCol="0" anchor="t"/>
          <a:lstStyle/>
          <a:p>
            <a:pPr algn="l" indent="0" marL="0">
              <a:lnSpc>
                <a:spcPct val="150000"/>
              </a:lnSpc>
              <a:buNone/>
            </a:pPr>
            <a:r>
              <a:rPr lang="en-US" sz="700" b="1" dirty="0">
                <a:solidFill>
                  <a:srgbClr val="383838"/>
                </a:solidFill>
                <a:latin typeface="Noto Sans SC" pitchFamily="34" charset="0"/>
                <a:ea typeface="Noto Sans SC" pitchFamily="34" charset="-122"/>
                <a:cs typeface="Noto Sans SC" pitchFamily="34" charset="-120"/>
              </a:rPr>
              <a:t>Base Building</a:t>
            </a:r>
            <a:pPr algn="l" indent="0" marL="0">
              <a:lnSpc>
                <a:spcPct val="150000"/>
              </a:lnSpc>
              <a:buNone/>
            </a:pPr>
            <a:r>
              <a:rPr lang="en-US" sz="700" dirty="0">
                <a:solidFill>
                  <a:srgbClr val="383838"/>
                </a:solidFill>
                <a:latin typeface="Noto Sans SC" pitchFamily="34" charset="0"/>
                <a:ea typeface="Noto Sans SC" pitchFamily="34" charset="-122"/>
                <a:cs typeface="Noto Sans SC" pitchFamily="34" charset="-120"/>
              </a:rPr>
              <a:t>:</a:t>
            </a:r>
            <a:br/>
            <a:pPr algn="l" indent="0" marL="0">
              <a:lnSpc>
                <a:spcPct val="150000"/>
              </a:lnSpc>
              <a:buNone/>
            </a:pPr>
            <a:r>
              <a:rPr lang="en-US" sz="700" dirty="0">
                <a:solidFill>
                  <a:srgbClr val="383838"/>
                </a:solidFill>
                <a:latin typeface="Noto Sans SC" pitchFamily="34" charset="0"/>
                <a:ea typeface="Noto Sans SC" pitchFamily="34" charset="-122"/>
                <a:cs typeface="Noto Sans SC" pitchFamily="34" charset="-120"/>
              </a:rPr>
              <a:t> The player will build base to improve their strength, such as more buildings and people.</a:t>
            </a:r>
            <a:endParaRPr lang="en-US" sz="700" dirty="0"/>
          </a:p>
        </p:txBody>
      </p:sp>
      <p:sp>
        <p:nvSpPr>
          <p:cNvPr id="7" name="Text 4"/>
          <p:cNvSpPr/>
          <p:nvPr/>
        </p:nvSpPr>
        <p:spPr>
          <a:xfrm>
            <a:off x="6824663" y="2157413"/>
            <a:ext cx="1562100" cy="1909762"/>
          </a:xfrm>
          <a:prstGeom prst="rect">
            <a:avLst/>
          </a:prstGeom>
          <a:noFill/>
          <a:ln/>
        </p:spPr>
        <p:txBody>
          <a:bodyPr wrap="square" rtlCol="0" anchor="t"/>
          <a:lstStyle/>
          <a:p>
            <a:pPr algn="l" indent="0" marL="0">
              <a:lnSpc>
                <a:spcPct val="150000"/>
              </a:lnSpc>
              <a:buNone/>
            </a:pPr>
            <a:r>
              <a:rPr lang="en-US" sz="700" b="1" dirty="0">
                <a:solidFill>
                  <a:srgbClr val="383838"/>
                </a:solidFill>
                <a:latin typeface="Noto Sans SC" pitchFamily="34" charset="0"/>
                <a:ea typeface="Noto Sans SC" pitchFamily="34" charset="-122"/>
                <a:cs typeface="Noto Sans SC" pitchFamily="34" charset="-120"/>
              </a:rPr>
              <a:t>Single player</a:t>
            </a:r>
            <a:pPr algn="l" indent="0" marL="0">
              <a:lnSpc>
                <a:spcPct val="150000"/>
              </a:lnSpc>
              <a:buNone/>
            </a:pPr>
            <a:r>
              <a:rPr lang="en-US" sz="700" dirty="0">
                <a:solidFill>
                  <a:srgbClr val="383838"/>
                </a:solidFill>
                <a:latin typeface="Noto Sans SC" pitchFamily="34" charset="0"/>
                <a:ea typeface="Noto Sans SC" pitchFamily="34" charset="-122"/>
                <a:cs typeface="Noto Sans SC" pitchFamily="34" charset="-120"/>
              </a:rPr>
              <a:t>:</a:t>
            </a:r>
            <a:br/>
            <a:pPr algn="l" indent="0" marL="0">
              <a:lnSpc>
                <a:spcPct val="150000"/>
              </a:lnSpc>
              <a:buNone/>
            </a:pPr>
            <a:r>
              <a:rPr lang="en-US" sz="700" dirty="0">
                <a:solidFill>
                  <a:srgbClr val="383838"/>
                </a:solidFill>
                <a:latin typeface="Noto Sans SC" pitchFamily="34" charset="0"/>
                <a:ea typeface="Noto Sans SC" pitchFamily="34" charset="-122"/>
                <a:cs typeface="Noto Sans SC" pitchFamily="34" charset="-120"/>
              </a:rPr>
              <a:t> The game has only one player.</a:t>
            </a:r>
            <a:endParaRPr lang="en-US" sz="7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spTree>
      <p:nvGrpSpPr>
        <p:cNvPr id="1" name=""/>
        <p:cNvGrpSpPr/>
        <p:nvPr/>
      </p:nvGrpSpPr>
      <p:grpSpPr>
        <a:xfrm>
          <a:off x="0" y="0"/>
          <a:ext cx="0" cy="0"/>
          <a:chOff x="0" y="0"/>
          <a:chExt cx="0" cy="0"/>
        </a:xfrm>
      </p:grpSpPr>
      <p:sp>
        <p:nvSpPr>
          <p:cNvPr id="2" name="Text 0"/>
          <p:cNvSpPr/>
          <p:nvPr/>
        </p:nvSpPr>
        <p:spPr>
          <a:xfrm>
            <a:off x="3843338" y="2738438"/>
            <a:ext cx="1452563" cy="1243013"/>
          </a:xfrm>
          <a:prstGeom prst="rect">
            <a:avLst/>
          </a:prstGeom>
          <a:noFill/>
          <a:ln/>
        </p:spPr>
        <p:txBody>
          <a:bodyPr wrap="square" rtlCol="0" anchor="ctr"/>
          <a:lstStyle/>
          <a:p>
            <a:pPr algn="ctr" indent="0" marL="0">
              <a:buNone/>
            </a:pPr>
            <a:r>
              <a:rPr lang="en-US" sz="5760" b="1" dirty="0">
                <a:solidFill>
                  <a:srgbClr val="646464"/>
                </a:solidFill>
                <a:latin typeface="Noto Sans SC" pitchFamily="34" charset="0"/>
                <a:ea typeface="Noto Sans SC" pitchFamily="34" charset="-122"/>
                <a:cs typeface="Noto Sans SC" pitchFamily="34" charset="-120"/>
              </a:rPr>
              <a:t>05</a:t>
            </a:r>
            <a:endParaRPr lang="en-US" sz="5760" dirty="0"/>
          </a:p>
        </p:txBody>
      </p:sp>
      <p:sp>
        <p:nvSpPr>
          <p:cNvPr id="3" name="Text 1"/>
          <p:cNvSpPr/>
          <p:nvPr/>
        </p:nvSpPr>
        <p:spPr>
          <a:xfrm>
            <a:off x="1971675" y="1766888"/>
            <a:ext cx="5101590" cy="890587"/>
          </a:xfrm>
          <a:prstGeom prst="rect">
            <a:avLst/>
          </a:prstGeom>
          <a:noFill/>
          <a:ln/>
        </p:spPr>
        <p:txBody>
          <a:bodyPr wrap="square" rtlCol="0" anchor="t"/>
          <a:lstStyle/>
          <a:p>
            <a:pPr algn="ctr" indent="0" marL="0">
              <a:buNone/>
            </a:pPr>
            <a:r>
              <a:rPr lang="en-US" sz="3500" b="1" dirty="0">
                <a:solidFill>
                  <a:srgbClr val="648686"/>
                </a:solidFill>
                <a:latin typeface="Noto Sans SC" pitchFamily="34" charset="0"/>
                <a:ea typeface="Noto Sans SC" pitchFamily="34" charset="-122"/>
                <a:cs typeface="Noto Sans SC" pitchFamily="34" charset="-120"/>
              </a:rPr>
              <a:t>5. Technical</a:t>
            </a:r>
            <a:endParaRPr lang="en-US" sz="35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461962" y="214312"/>
            <a:ext cx="3233738" cy="1023938"/>
          </a:xfrm>
          <a:prstGeom prst="rect">
            <a:avLst/>
          </a:prstGeom>
          <a:noFill/>
          <a:ln/>
        </p:spPr>
        <p:txBody>
          <a:bodyPr wrap="square" rtlCol="0" anchor="t"/>
          <a:lstStyle/>
          <a:p>
            <a:pPr indent="0" marL="0">
              <a:buNone/>
            </a:pPr>
            <a:r>
              <a:rPr lang="en-US" sz="2800" b="1" dirty="0">
                <a:solidFill>
                  <a:srgbClr val="383838"/>
                </a:solidFill>
                <a:latin typeface="Noto Sans SC" pitchFamily="34" charset="0"/>
                <a:ea typeface="Noto Sans SC" pitchFamily="34" charset="-122"/>
                <a:cs typeface="Noto Sans SC" pitchFamily="34" charset="-120"/>
              </a:rPr>
              <a:t>5. Technical</a:t>
            </a:r>
            <a:endParaRPr lang="en-US" sz="2800" dirty="0"/>
          </a:p>
        </p:txBody>
      </p:sp>
      <p:sp>
        <p:nvSpPr>
          <p:cNvPr id="4" name="Text 1"/>
          <p:cNvSpPr/>
          <p:nvPr/>
        </p:nvSpPr>
        <p:spPr>
          <a:xfrm>
            <a:off x="461962" y="1676400"/>
            <a:ext cx="3233738" cy="3033713"/>
          </a:xfrm>
          <a:prstGeom prst="rect">
            <a:avLst/>
          </a:prstGeom>
          <a:noFill/>
          <a:ln/>
        </p:spPr>
        <p:txBody>
          <a:bodyPr wrap="square" rtlCol="0" anchor="t"/>
          <a:lstStyle/>
          <a:p>
            <a:pPr algn="l" indent="0" marL="0">
              <a:lnSpc>
                <a:spcPct val="150000"/>
              </a:lnSpc>
              <a:buNone/>
            </a:pPr>
            <a:r>
              <a:rPr lang="en-US" sz="1400" dirty="0">
                <a:solidFill>
                  <a:srgbClr val="383838"/>
                </a:solidFill>
                <a:latin typeface="Noto Sans SC" pitchFamily="34" charset="0"/>
                <a:ea typeface="Noto Sans SC" pitchFamily="34" charset="-122"/>
                <a:cs typeface="Noto Sans SC" pitchFamily="34" charset="-120"/>
              </a:rPr>
              <a:t>1. Target Hardware
</a:t>
            </a:r>
            <a:endParaRPr lang="en-US" sz="1400" dirty="0"/>
          </a:p>
          <a:p>
            <a:pPr algn="l" indent="0" marL="0">
              <a:lnSpc>
                <a:spcPct val="150000"/>
              </a:lnSpc>
              <a:buNone/>
            </a:pPr>
            <a:r>
              <a:rPr lang="en-US" sz="1400" dirty="0">
                <a:solidFill>
                  <a:srgbClr val="383838"/>
                </a:solidFill>
                <a:latin typeface="Noto Sans SC" pitchFamily="34" charset="0"/>
                <a:ea typeface="Noto Sans SC" pitchFamily="34" charset="-122"/>
                <a:cs typeface="Noto Sans SC" pitchFamily="34" charset="-120"/>
              </a:rPr>
              <a:t>2. Development hardware and software
</a:t>
            </a:r>
            <a:endParaRPr lang="en-US" sz="1400" dirty="0"/>
          </a:p>
          <a:p>
            <a:pPr algn="l" indent="0" marL="0">
              <a:lnSpc>
                <a:spcPct val="150000"/>
              </a:lnSpc>
              <a:buNone/>
            </a:pPr>
            <a:r>
              <a:rPr lang="en-US" sz="1400" dirty="0">
                <a:solidFill>
                  <a:srgbClr val="383838"/>
                </a:solidFill>
                <a:latin typeface="Noto Sans SC" pitchFamily="34" charset="0"/>
                <a:ea typeface="Noto Sans SC" pitchFamily="34" charset="-122"/>
                <a:cs typeface="Noto Sans SC" pitchFamily="34" charset="-120"/>
              </a:rPr>
              <a:t>3. Game Engine
</a:t>
            </a:r>
            <a:endParaRPr lang="en-US" sz="1400" dirty="0"/>
          </a:p>
          <a:p>
            <a:pPr algn="l" indent="0" marL="0">
              <a:lnSpc>
                <a:spcPct val="150000"/>
              </a:lnSpc>
              <a:buNone/>
            </a:pPr>
            <a:r>
              <a:rPr lang="en-US" sz="1400" dirty="0">
                <a:solidFill>
                  <a:srgbClr val="383838"/>
                </a:solidFill>
                <a:latin typeface="Noto Sans SC" pitchFamily="34" charset="0"/>
                <a:ea typeface="Noto Sans SC" pitchFamily="34" charset="-122"/>
                <a:cs typeface="Noto Sans SC" pitchFamily="34" charset="-120"/>
              </a:rPr>
              <a:t>4. Scripting Language</a:t>
            </a:r>
            <a:endParaRPr lang="en-US" sz="14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spTree>
      <p:nvGrpSpPr>
        <p:cNvPr id="1" name=""/>
        <p:cNvGrpSpPr/>
        <p:nvPr/>
      </p:nvGrpSpPr>
      <p:grpSpPr>
        <a:xfrm>
          <a:off x="0" y="0"/>
          <a:ext cx="0" cy="0"/>
          <a:chOff x="0" y="0"/>
          <a:chExt cx="0" cy="0"/>
        </a:xfrm>
      </p:grpSpPr>
      <p:sp>
        <p:nvSpPr>
          <p:cNvPr id="2" name="Text 0"/>
          <p:cNvSpPr/>
          <p:nvPr/>
        </p:nvSpPr>
        <p:spPr>
          <a:xfrm>
            <a:off x="762000" y="528638"/>
            <a:ext cx="7806690" cy="552450"/>
          </a:xfrm>
          <a:prstGeom prst="rect">
            <a:avLst/>
          </a:prstGeom>
          <a:noFill/>
          <a:ln/>
        </p:spPr>
        <p:txBody>
          <a:bodyPr wrap="square" rtlCol="0" anchor="ctr"/>
          <a:lstStyle/>
          <a:p>
            <a:pPr algn="l" indent="0" marL="0">
              <a:buNone/>
            </a:pPr>
            <a:r>
              <a:rPr lang="en-US" sz="2660" b="1" dirty="0">
                <a:solidFill>
                  <a:srgbClr val="648686"/>
                </a:solidFill>
                <a:latin typeface="Noto Sans SC" pitchFamily="34" charset="0"/>
                <a:ea typeface="Noto Sans SC" pitchFamily="34" charset="-122"/>
                <a:cs typeface="Noto Sans SC" pitchFamily="34" charset="-120"/>
              </a:rPr>
              <a:t>1. Target Hardware</a:t>
            </a:r>
            <a:endParaRPr lang="en-US" sz="2660" dirty="0"/>
          </a:p>
        </p:txBody>
      </p:sp>
      <p:sp>
        <p:nvSpPr>
          <p:cNvPr id="3" name="Text 1"/>
          <p:cNvSpPr/>
          <p:nvPr/>
        </p:nvSpPr>
        <p:spPr>
          <a:xfrm>
            <a:off x="762000" y="1228725"/>
            <a:ext cx="7715250" cy="709613"/>
          </a:xfrm>
          <a:prstGeom prst="rect">
            <a:avLst/>
          </a:prstGeom>
          <a:noFill/>
          <a:ln/>
        </p:spPr>
        <p:txBody>
          <a:bodyPr wrap="square" rtlCol="0" anchor="t"/>
          <a:lstStyle/>
          <a:p>
            <a:pPr algn="l" marL="342900" indent="-342900">
              <a:lnSpc>
                <a:spcPct val="150000"/>
              </a:lnSpc>
              <a:buSzPct val="100000"/>
              <a:buChar char="•"/>
            </a:pPr>
            <a:r>
              <a:rPr lang="en-US" sz="1680" dirty="0">
                <a:solidFill>
                  <a:srgbClr val="000000"/>
                </a:solidFill>
                <a:latin typeface="Noto Sans SC" pitchFamily="34" charset="0"/>
                <a:ea typeface="Noto Sans SC" pitchFamily="34" charset="-122"/>
                <a:cs typeface="Noto Sans SC" pitchFamily="34" charset="-120"/>
              </a:rPr>
              <a:t>MINIMUM:</a:t>
            </a:r>
            <a:endParaRPr lang="en-US" sz="1680" dirty="0"/>
          </a:p>
        </p:txBody>
      </p:sp>
      <p:graphicFrame>
        <p:nvGraphicFramePr>
          <p:cNvPr id="63" name="Table 0"/>
          <p:cNvGraphicFramePr>
            <a:graphicFrameLocks noGrp="1"/>
          </p:cNvGraphicFramePr>
          <p:nvPr>
            <p:extLst>
              <p:ext uri="{D42A27DB-BD31-4B8C-83A1-F6EECF244321}">
                <p14:modId xmlns:p14="http://schemas.microsoft.com/office/powerpoint/2010/main" val="1579011935"/>
              </p:ext>
            </p:extLst>
          </p:nvPr>
        </p:nvGraphicFramePr>
        <p:xfrm>
          <a:off x="762000" y="2062163"/>
          <a:ext cx="7715250" cy="2562225"/>
        </p:xfrm>
        <a:graphic>
          <a:graphicData uri="http://schemas.openxmlformats.org/drawingml/2006/table">
            <a:tbl>
              <a:tblPr/>
              <a:tblGrid>
                <a:gridCol w="3857625"/>
                <a:gridCol w="3857625"/>
              </a:tblGrid>
              <a:tr h="427038">
                <a:tc>
                  <a:txBody>
                    <a:bodyPr/>
                    <a:lstStyle/>
                    <a:p>
                      <a:pPr algn="ctr" indent="0" marL="0">
                        <a:buNone/>
                      </a:pPr>
                      <a:r>
                        <a:rPr lang="en-US" sz="1500" dirty="0">
                          <a:solidFill>
                            <a:srgbClr val="0D0404"/>
                          </a:solidFill>
                        </a:rPr>
                        <a:t>OS:</a:t>
                      </a:r>
                      <a:endParaRPr lang="en-US" sz="150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indent="0" marL="0">
                        <a:buNone/>
                      </a:pPr>
                      <a:r>
                        <a:rPr lang="en-US" sz="1500" dirty="0">
                          <a:solidFill>
                            <a:srgbClr val="0D0404"/>
                          </a:solidFill>
                        </a:rPr>
                        <a:t>Windows 7</a:t>
                      </a:r>
                      <a:endParaRPr lang="en-US" sz="150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27038">
                <a:tc>
                  <a:txBody>
                    <a:bodyPr/>
                    <a:lstStyle/>
                    <a:p>
                      <a:pPr algn="ctr" indent="0" marL="0">
                        <a:buNone/>
                      </a:pPr>
                      <a:r>
                        <a:rPr lang="en-US" sz="1500" dirty="0">
                          <a:solidFill>
                            <a:srgbClr val="000000"/>
                          </a:solidFill>
                        </a:rPr>
                        <a:t>Processor:</a:t>
                      </a:r>
                      <a:endParaRPr lang="en-US" sz="150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indent="0" marL="0">
                        <a:buNone/>
                      </a:pPr>
                      <a:r>
                        <a:rPr lang="en-US" sz="1500" dirty="0">
                          <a:solidFill>
                            <a:srgbClr val="000000"/>
                          </a:solidFill>
                        </a:rPr>
                        <a:t>Intel 4th Gen Dual Core 2.0Ghz</a:t>
                      </a:r>
                      <a:endParaRPr lang="en-US" sz="150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27038">
                <a:tc>
                  <a:txBody>
                    <a:bodyPr/>
                    <a:lstStyle/>
                    <a:p>
                      <a:pPr algn="ctr" indent="0" marL="0">
                        <a:buNone/>
                      </a:pPr>
                      <a:r>
                        <a:rPr lang="en-US" sz="1500" dirty="0">
                          <a:solidFill>
                            <a:srgbClr val="000000"/>
                          </a:solidFill>
                        </a:rPr>
                        <a:t>Memory:</a:t>
                      </a:r>
                      <a:endParaRPr lang="en-US" sz="150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indent="0" marL="0">
                        <a:buNone/>
                      </a:pPr>
                      <a:r>
                        <a:rPr lang="en-US" sz="1500" dirty="0">
                          <a:solidFill>
                            <a:srgbClr val="000000"/>
                          </a:solidFill>
                        </a:rPr>
                        <a:t>2 GB RAM</a:t>
                      </a:r>
                      <a:endParaRPr lang="en-US" sz="150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27038">
                <a:tc>
                  <a:txBody>
                    <a:bodyPr/>
                    <a:lstStyle/>
                    <a:p>
                      <a:pPr algn="ctr" indent="0" marL="0">
                        <a:buNone/>
                      </a:pPr>
                      <a:r>
                        <a:rPr lang="en-US" sz="1500" dirty="0">
                          <a:solidFill>
                            <a:srgbClr val="000000"/>
                          </a:solidFill>
                        </a:rPr>
                        <a:t>Graphics:</a:t>
                      </a:r>
                      <a:endParaRPr lang="en-US" sz="150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indent="0" marL="0">
                        <a:buNone/>
                      </a:pPr>
                      <a:r>
                        <a:rPr lang="en-US" sz="1500" dirty="0">
                          <a:solidFill>
                            <a:srgbClr val="000000"/>
                          </a:solidFill>
                        </a:rPr>
                        <a:t>Nvida GTX Series 8</a:t>
                      </a:r>
                      <a:endParaRPr lang="en-US" sz="150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27038">
                <a:tc>
                  <a:txBody>
                    <a:bodyPr/>
                    <a:lstStyle/>
                    <a:p>
                      <a:pPr algn="ctr" indent="0" marL="0">
                        <a:buNone/>
                      </a:pPr>
                      <a:r>
                        <a:rPr lang="en-US" sz="1500" dirty="0">
                          <a:solidFill>
                            <a:srgbClr val="000000"/>
                          </a:solidFill>
                        </a:rPr>
                        <a:t>Storage:</a:t>
                      </a:r>
                      <a:endParaRPr lang="en-US" sz="150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indent="0" marL="0">
                        <a:buNone/>
                      </a:pPr>
                      <a:r>
                        <a:rPr lang="en-US" sz="1500" dirty="0">
                          <a:solidFill>
                            <a:srgbClr val="000000"/>
                          </a:solidFill>
                        </a:rPr>
                        <a:t>4 GB available space</a:t>
                      </a:r>
                      <a:endParaRPr lang="en-US" sz="150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27038">
                <a:tc>
                  <a:txBody>
                    <a:bodyPr/>
                    <a:lstStyle/>
                    <a:p>
                      <a:pPr algn="ctr" indent="0" marL="0">
                        <a:buNone/>
                      </a:pPr>
                      <a:r>
                        <a:rPr lang="en-US" sz="1500" dirty="0">
                          <a:solidFill>
                            <a:srgbClr val="000000"/>
                          </a:solidFill>
                        </a:rPr>
                        <a:t>Additional Notes:</a:t>
                      </a:r>
                      <a:endParaRPr lang="en-US" sz="150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indent="0" marL="0">
                        <a:buNone/>
                      </a:pPr>
                      <a:r>
                        <a:rPr lang="en-US" sz="1500" dirty="0">
                          <a:solidFill>
                            <a:srgbClr val="000000"/>
                          </a:solidFill>
                        </a:rPr>
                        <a:t>The game can likely run on lower rated hardware, but I can't guarantee the performance or provide support.</a:t>
                      </a:r>
                      <a:endParaRPr lang="en-US" sz="150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spTree>
      <p:nvGrpSpPr>
        <p:cNvPr id="1" name=""/>
        <p:cNvGrpSpPr/>
        <p:nvPr/>
      </p:nvGrpSpPr>
      <p:grpSpPr>
        <a:xfrm>
          <a:off x="0" y="0"/>
          <a:ext cx="0" cy="0"/>
          <a:chOff x="0" y="0"/>
          <a:chExt cx="0" cy="0"/>
        </a:xfrm>
      </p:grpSpPr>
      <p:sp>
        <p:nvSpPr>
          <p:cNvPr id="2" name="Text 0"/>
          <p:cNvSpPr/>
          <p:nvPr/>
        </p:nvSpPr>
        <p:spPr>
          <a:xfrm>
            <a:off x="762000" y="528638"/>
            <a:ext cx="7806690" cy="552450"/>
          </a:xfrm>
          <a:prstGeom prst="rect">
            <a:avLst/>
          </a:prstGeom>
          <a:noFill/>
          <a:ln/>
        </p:spPr>
        <p:txBody>
          <a:bodyPr wrap="square" rtlCol="0" anchor="ctr"/>
          <a:lstStyle/>
          <a:p>
            <a:pPr algn="l" indent="0" marL="0">
              <a:buNone/>
            </a:pPr>
            <a:r>
              <a:rPr lang="en-US" sz="2660" b="1" dirty="0">
                <a:solidFill>
                  <a:srgbClr val="648686"/>
                </a:solidFill>
                <a:latin typeface="Noto Sans SC" pitchFamily="34" charset="0"/>
                <a:ea typeface="Noto Sans SC" pitchFamily="34" charset="-122"/>
                <a:cs typeface="Noto Sans SC" pitchFamily="34" charset="-120"/>
              </a:rPr>
              <a:t>2. Development hardware and software</a:t>
            </a:r>
            <a:endParaRPr lang="en-US" sz="2660" dirty="0"/>
          </a:p>
        </p:txBody>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95022" y="1228725"/>
            <a:ext cx="7449207" cy="3333750"/>
          </a:xfrm>
          <a:prstGeom prst="rect">
            <a:avLst/>
          </a:prstGeom>
        </p:spPr>
      </p:pic>
      <p:sp>
        <p:nvSpPr>
          <p:cNvPr id="4" name="Text 1"/>
          <p:cNvSpPr/>
          <p:nvPr/>
        </p:nvSpPr>
        <p:spPr>
          <a:xfrm>
            <a:off x="2665358" y="1688553"/>
            <a:ext cx="5458153" cy="1034612"/>
          </a:xfrm>
          <a:prstGeom prst="rect">
            <a:avLst/>
          </a:prstGeom>
          <a:noFill/>
          <a:ln/>
        </p:spPr>
        <p:txBody>
          <a:bodyPr wrap="square" rtlCol="0" anchor="t"/>
          <a:lstStyle/>
          <a:p>
            <a:pPr algn="l" indent="0" marL="0">
              <a:lnSpc>
                <a:spcPct val="150000"/>
              </a:lnSpc>
              <a:buNone/>
            </a:pPr>
            <a:r>
              <a:rPr lang="en-US" sz="1217" dirty="0">
                <a:solidFill>
                  <a:srgbClr val="383838"/>
                </a:solidFill>
                <a:latin typeface="Noto Sans SC" pitchFamily="34" charset="0"/>
                <a:ea typeface="Noto Sans SC" pitchFamily="34" charset="-122"/>
                <a:cs typeface="Noto Sans SC" pitchFamily="34" charset="-120"/>
              </a:rPr>
              <a:t>5.2.1 Hardware</a:t>
            </a:r>
            <a:endParaRPr lang="en-US" sz="1217" dirty="0"/>
          </a:p>
        </p:txBody>
      </p:sp>
      <p:sp>
        <p:nvSpPr>
          <p:cNvPr id="5" name="Text 2"/>
          <p:cNvSpPr/>
          <p:nvPr/>
        </p:nvSpPr>
        <p:spPr>
          <a:xfrm>
            <a:off x="2665358" y="3104822"/>
            <a:ext cx="5458153" cy="1034612"/>
          </a:xfrm>
          <a:prstGeom prst="rect">
            <a:avLst/>
          </a:prstGeom>
          <a:noFill/>
          <a:ln/>
        </p:spPr>
        <p:txBody>
          <a:bodyPr wrap="square" rtlCol="0" anchor="t"/>
          <a:lstStyle/>
          <a:p>
            <a:pPr algn="l" indent="0" marL="0">
              <a:lnSpc>
                <a:spcPct val="150000"/>
              </a:lnSpc>
              <a:buNone/>
            </a:pPr>
            <a:r>
              <a:rPr lang="en-US" sz="1217" dirty="0">
                <a:solidFill>
                  <a:srgbClr val="383838"/>
                </a:solidFill>
                <a:latin typeface="Noto Sans SC" pitchFamily="34" charset="0"/>
                <a:ea typeface="Noto Sans SC" pitchFamily="34" charset="-122"/>
                <a:cs typeface="Noto Sans SC" pitchFamily="34" charset="-120"/>
              </a:rPr>
              <a:t>5.2.2 Software</a:t>
            </a:r>
            <a:endParaRPr lang="en-US" sz="1217"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spTree>
      <p:nvGrpSpPr>
        <p:cNvPr id="1" name=""/>
        <p:cNvGrpSpPr/>
        <p:nvPr/>
      </p:nvGrpSpPr>
      <p:grpSpPr>
        <a:xfrm>
          <a:off x="0" y="0"/>
          <a:ext cx="0" cy="0"/>
          <a:chOff x="0" y="0"/>
          <a:chExt cx="0" cy="0"/>
        </a:xfrm>
      </p:grpSpPr>
      <p:sp>
        <p:nvSpPr>
          <p:cNvPr id="2" name="Text 0"/>
          <p:cNvSpPr/>
          <p:nvPr/>
        </p:nvSpPr>
        <p:spPr>
          <a:xfrm>
            <a:off x="762000" y="528638"/>
            <a:ext cx="7806690" cy="552450"/>
          </a:xfrm>
          <a:prstGeom prst="rect">
            <a:avLst/>
          </a:prstGeom>
          <a:noFill/>
          <a:ln/>
        </p:spPr>
        <p:txBody>
          <a:bodyPr wrap="square" rtlCol="0" anchor="ctr"/>
          <a:lstStyle/>
          <a:p>
            <a:pPr algn="l" indent="0" marL="0">
              <a:buNone/>
            </a:pPr>
            <a:r>
              <a:rPr lang="en-US" sz="2660" b="1" dirty="0">
                <a:solidFill>
                  <a:srgbClr val="648686"/>
                </a:solidFill>
                <a:latin typeface="Noto Sans SC" pitchFamily="34" charset="0"/>
                <a:ea typeface="Noto Sans SC" pitchFamily="34" charset="-122"/>
                <a:cs typeface="Noto Sans SC" pitchFamily="34" charset="-120"/>
              </a:rPr>
              <a:t>5.2.1 Hardware</a:t>
            </a:r>
            <a:endParaRPr lang="en-US" sz="2660" dirty="0"/>
          </a:p>
        </p:txBody>
      </p:sp>
      <p:graphicFrame>
        <p:nvGraphicFramePr>
          <p:cNvPr id="65" name="Table 0"/>
          <p:cNvGraphicFramePr>
            <a:graphicFrameLocks noGrp="1"/>
          </p:cNvGraphicFramePr>
          <p:nvPr>
            <p:extLst>
              <p:ext uri="{D42A27DB-BD31-4B8C-83A1-F6EECF244321}">
                <p14:modId xmlns:p14="http://schemas.microsoft.com/office/powerpoint/2010/main" val="1579011935"/>
              </p:ext>
            </p:extLst>
          </p:nvPr>
        </p:nvGraphicFramePr>
        <p:xfrm>
          <a:off x="762000" y="1228725"/>
          <a:ext cx="7715250" cy="3109913"/>
        </p:xfrm>
        <a:graphic>
          <a:graphicData uri="http://schemas.openxmlformats.org/drawingml/2006/table">
            <a:tbl>
              <a:tblPr/>
              <a:tblGrid>
                <a:gridCol w="3857625"/>
                <a:gridCol w="3857625"/>
              </a:tblGrid>
              <a:tr h="621983">
                <a:tc>
                  <a:txBody>
                    <a:bodyPr/>
                    <a:lstStyle/>
                    <a:p>
                      <a:pPr algn="ctr" indent="0" marL="0">
                        <a:buNone/>
                      </a:pPr>
                      <a:r>
                        <a:rPr lang="en-US" sz="1500" dirty="0">
                          <a:solidFill>
                            <a:srgbClr val="0D0404"/>
                          </a:solidFill>
                        </a:rPr>
                        <a:t>OS:</a:t>
                      </a:r>
                      <a:endParaRPr lang="en-US" sz="150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indent="0" marL="0">
                        <a:buNone/>
                      </a:pPr>
                      <a:r>
                        <a:rPr lang="en-US" sz="1500" dirty="0">
                          <a:solidFill>
                            <a:srgbClr val="0D0404"/>
                          </a:solidFill>
                        </a:rPr>
                        <a:t>Windows 11(x64)</a:t>
                      </a:r>
                      <a:endParaRPr lang="en-US" sz="150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621983">
                <a:tc>
                  <a:txBody>
                    <a:bodyPr/>
                    <a:lstStyle/>
                    <a:p>
                      <a:pPr algn="ctr" indent="0" marL="0">
                        <a:buNone/>
                      </a:pPr>
                      <a:r>
                        <a:rPr lang="en-US" sz="1500" dirty="0">
                          <a:solidFill>
                            <a:srgbClr val="000000"/>
                          </a:solidFill>
                        </a:rPr>
                        <a:t>Processor:</a:t>
                      </a:r>
                      <a:endParaRPr lang="en-US" sz="150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indent="0" marL="0">
                        <a:buNone/>
                      </a:pPr>
                      <a:r>
                        <a:rPr lang="en-US" sz="1500" dirty="0">
                          <a:solidFill>
                            <a:srgbClr val="000000"/>
                          </a:solidFill>
                        </a:rPr>
                        <a:t>13th Gen Intel(R) Core (TM) i9-13980HX 2.20 GHz</a:t>
                      </a:r>
                      <a:endParaRPr lang="en-US" sz="150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621983">
                <a:tc>
                  <a:txBody>
                    <a:bodyPr/>
                    <a:lstStyle/>
                    <a:p>
                      <a:pPr algn="ctr" indent="0" marL="0">
                        <a:buNone/>
                      </a:pPr>
                      <a:r>
                        <a:rPr lang="en-US" sz="1500" dirty="0">
                          <a:solidFill>
                            <a:srgbClr val="000000"/>
                          </a:solidFill>
                        </a:rPr>
                        <a:t>Memory:</a:t>
                      </a:r>
                      <a:endParaRPr lang="en-US" sz="150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indent="0" marL="0">
                        <a:buNone/>
                      </a:pPr>
                      <a:r>
                        <a:rPr lang="en-US" sz="1500" dirty="0">
                          <a:solidFill>
                            <a:srgbClr val="000000"/>
                          </a:solidFill>
                        </a:rPr>
                        <a:t>32.0 GB</a:t>
                      </a:r>
                      <a:endParaRPr lang="en-US" sz="150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621983">
                <a:tc>
                  <a:txBody>
                    <a:bodyPr/>
                    <a:lstStyle/>
                    <a:p>
                      <a:pPr algn="ctr" indent="0" marL="0">
                        <a:buNone/>
                      </a:pPr>
                      <a:r>
                        <a:rPr lang="en-US" sz="1500" dirty="0">
                          <a:solidFill>
                            <a:srgbClr val="000000"/>
                          </a:solidFill>
                        </a:rPr>
                        <a:t>Graphics:</a:t>
                      </a:r>
                      <a:endParaRPr lang="en-US" sz="150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indent="0" marL="0">
                        <a:buNone/>
                      </a:pPr>
                      <a:r>
                        <a:rPr lang="en-US" sz="1500" dirty="0">
                          <a:solidFill>
                            <a:srgbClr val="000000"/>
                          </a:solidFill>
                        </a:rPr>
                        <a:t>Nvida RTX 4090 laptop</a:t>
                      </a:r>
                      <a:endParaRPr lang="en-US" sz="150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621983">
                <a:tc>
                  <a:txBody>
                    <a:bodyPr/>
                    <a:lstStyle/>
                    <a:p>
                      <a:pPr algn="ctr" indent="0" marL="0">
                        <a:buNone/>
                      </a:pPr>
                      <a:r>
                        <a:rPr lang="en-US" sz="1500" dirty="0">
                          <a:solidFill>
                            <a:srgbClr val="000000"/>
                          </a:solidFill>
                        </a:rPr>
                        <a:t>Storage:</a:t>
                      </a:r>
                      <a:endParaRPr lang="en-US" sz="150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indent="0" marL="0">
                        <a:buNone/>
                      </a:pPr>
                      <a:r>
                        <a:rPr lang="en-US" sz="1500" dirty="0">
                          <a:solidFill>
                            <a:srgbClr val="000000"/>
                          </a:solidFill>
                        </a:rPr>
                        <a:t>1 TB available space</a:t>
                      </a:r>
                      <a:endParaRPr lang="en-US" sz="150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spTree>
      <p:nvGrpSpPr>
        <p:cNvPr id="1" name=""/>
        <p:cNvGrpSpPr/>
        <p:nvPr/>
      </p:nvGrpSpPr>
      <p:grpSpPr>
        <a:xfrm>
          <a:off x="0" y="0"/>
          <a:ext cx="0" cy="0"/>
          <a:chOff x="0" y="0"/>
          <a:chExt cx="0" cy="0"/>
        </a:xfrm>
      </p:grpSpPr>
      <p:pic>
        <p:nvPicPr>
          <p:cNvPr id="2" name="Image 0" descr="https://assets.mindshow.fun/file/7205578/3ceb0b715ec64ef6af528960ddfa887a?x-oss-process=style/img">    </p:cNvPr>
          <p:cNvPicPr>
            <a:picLocks noChangeAspect="1"/>
          </p:cNvPicPr>
          <p:nvPr/>
        </p:nvPicPr>
        <p:blipFill>
          <a:blip r:embed="rId1"/>
          <a:srcRect l="0" r="0" t="7813" b="7813"/>
          <a:stretch/>
        </p:blipFill>
        <p:spPr>
          <a:xfrm>
            <a:off x="0" y="0"/>
            <a:ext cx="9144000" cy="5143500"/>
          </a:xfrm>
          <a:prstGeom prst="rect">
            <a:avLst/>
          </a:prstGeom>
        </p:spPr>
      </p:pic>
      <p:pic>
        <p:nvPicPr>
          <p:cNvPr id="3"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9144000" cy="5143500"/>
          </a:xfrm>
          <a:prstGeom prst="rect">
            <a:avLst/>
          </a:prstGeom>
        </p:spPr>
      </p:pic>
      <p:sp>
        <p:nvSpPr>
          <p:cNvPr id="4" name="Text 0"/>
          <p:cNvSpPr/>
          <p:nvPr/>
        </p:nvSpPr>
        <p:spPr>
          <a:xfrm>
            <a:off x="681038" y="757238"/>
            <a:ext cx="2652713" cy="671513"/>
          </a:xfrm>
          <a:prstGeom prst="rect">
            <a:avLst/>
          </a:prstGeom>
          <a:noFill/>
          <a:ln/>
        </p:spPr>
        <p:txBody>
          <a:bodyPr wrap="square" rtlCol="0" anchor="t"/>
          <a:lstStyle/>
          <a:p>
            <a:pPr indent="0" marL="0">
              <a:buNone/>
            </a:pPr>
            <a:r>
              <a:rPr lang="en-US" sz="2590" b="1" dirty="0">
                <a:solidFill>
                  <a:srgbClr val="000000"/>
                </a:solidFill>
                <a:latin typeface="Noto Sans SC" pitchFamily="34" charset="0"/>
                <a:ea typeface="Noto Sans SC" pitchFamily="34" charset="-122"/>
                <a:cs typeface="Noto Sans SC" pitchFamily="34" charset="-120"/>
              </a:rPr>
              <a:t>5.2.2 Software</a:t>
            </a:r>
            <a:endParaRPr lang="en-US" sz="2590" dirty="0"/>
          </a:p>
        </p:txBody>
      </p:sp>
      <p:sp>
        <p:nvSpPr>
          <p:cNvPr id="5" name="Text 1"/>
          <p:cNvSpPr/>
          <p:nvPr/>
        </p:nvSpPr>
        <p:spPr>
          <a:xfrm>
            <a:off x="681038" y="1724025"/>
            <a:ext cx="2652713" cy="2809875"/>
          </a:xfrm>
          <a:prstGeom prst="rect">
            <a:avLst/>
          </a:prstGeom>
          <a:noFill/>
          <a:ln/>
        </p:spPr>
        <p:txBody>
          <a:bodyPr wrap="square" rtlCol="0" anchor="t"/>
          <a:lstStyle/>
          <a:p>
            <a:pPr algn="l" indent="0" marL="0">
              <a:lnSpc>
                <a:spcPct val="150000"/>
              </a:lnSpc>
              <a:buNone/>
            </a:pPr>
            <a:r>
              <a:rPr lang="en-US" sz="1400" dirty="0">
                <a:solidFill>
                  <a:srgbClr val="000000"/>
                </a:solidFill>
                <a:latin typeface="Noto Sans SC" pitchFamily="34" charset="0"/>
                <a:ea typeface="Noto Sans SC" pitchFamily="34" charset="-122"/>
                <a:cs typeface="Noto Sans SC" pitchFamily="34" charset="-120"/>
              </a:rPr>
              <a:t>Godot v4.12 is the latest official version when I started developing the prototype.
</a:t>
            </a:r>
            <a:endParaRPr lang="en-US" sz="1400" dirty="0"/>
          </a:p>
          <a:p>
            <a:pPr algn="l" indent="0" marL="0">
              <a:lnSpc>
                <a:spcPct val="150000"/>
              </a:lnSpc>
              <a:buNone/>
            </a:pPr>
            <a:r>
              <a:rPr lang="en-US" sz="1400" dirty="0">
                <a:solidFill>
                  <a:srgbClr val="000000"/>
                </a:solidFill>
                <a:latin typeface="Noto Sans SC" pitchFamily="34" charset="0"/>
                <a:ea typeface="Noto Sans SC" pitchFamily="34" charset="-122"/>
                <a:cs typeface="Noto Sans SC" pitchFamily="34" charset="-120"/>
              </a:rPr>
              <a:t>Git,Microsoft Visual Studio,etc.</a:t>
            </a:r>
            <a:endParaRPr lang="en-US" sz="14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833437" y="452438"/>
            <a:ext cx="7472363" cy="542925"/>
          </a:xfrm>
          <a:prstGeom prst="rect">
            <a:avLst/>
          </a:prstGeom>
          <a:noFill/>
          <a:ln/>
        </p:spPr>
        <p:txBody>
          <a:bodyPr wrap="square" rtlCol="0" anchor="t"/>
          <a:lstStyle/>
          <a:p>
            <a:pPr algn="ctr" indent="0" marL="0">
              <a:buNone/>
            </a:pPr>
            <a:r>
              <a:rPr lang="en-US" sz="2170" b="1" dirty="0">
                <a:solidFill>
                  <a:srgbClr val="000000"/>
                </a:solidFill>
                <a:latin typeface="Noto Sans SC" pitchFamily="34" charset="0"/>
                <a:ea typeface="Noto Sans SC" pitchFamily="34" charset="-122"/>
                <a:cs typeface="Noto Sans SC" pitchFamily="34" charset="-120"/>
              </a:rPr>
              <a:t>3. Game Engine</a:t>
            </a:r>
            <a:endParaRPr lang="en-US" sz="2170" dirty="0"/>
          </a:p>
        </p:txBody>
      </p:sp>
      <p:sp>
        <p:nvSpPr>
          <p:cNvPr id="4" name="Text 1"/>
          <p:cNvSpPr/>
          <p:nvPr/>
        </p:nvSpPr>
        <p:spPr>
          <a:xfrm>
            <a:off x="1276350" y="1985963"/>
            <a:ext cx="2266950" cy="1885950"/>
          </a:xfrm>
          <a:prstGeom prst="rect">
            <a:avLst/>
          </a:prstGeom>
          <a:noFill/>
          <a:ln/>
        </p:spPr>
        <p:txBody>
          <a:bodyPr wrap="square" rtlCol="0" anchor="t"/>
          <a:lstStyle/>
          <a:p>
            <a:pPr algn="l" indent="0" marL="0">
              <a:lnSpc>
                <a:spcPct val="150000"/>
              </a:lnSpc>
              <a:buNone/>
            </a:pPr>
            <a:r>
              <a:rPr lang="en-US" sz="700" b="1" dirty="0">
                <a:solidFill>
                  <a:srgbClr val="FFFFFF"/>
                </a:solidFill>
                <a:latin typeface="Noto Sans SC" pitchFamily="34" charset="0"/>
                <a:ea typeface="Noto Sans SC" pitchFamily="34" charset="-122"/>
                <a:cs typeface="Noto Sans SC" pitchFamily="34" charset="-120"/>
              </a:rPr>
              <a:t>Godot</a:t>
            </a:r>
            <a:br/>
            <a:pPr algn="l" indent="0" marL="0">
              <a:lnSpc>
                <a:spcPct val="150000"/>
              </a:lnSpc>
              <a:buNone/>
            </a:pPr>
            <a:r>
              <a:rPr lang="en-US" sz="700" dirty="0">
                <a:solidFill>
                  <a:srgbClr val="FFFFFF"/>
                </a:solidFill>
                <a:latin typeface="Noto Sans SC" pitchFamily="34" charset="0"/>
                <a:ea typeface="Noto Sans SC" pitchFamily="34" charset="-122"/>
                <a:cs typeface="Noto Sans SC" pitchFamily="34" charset="-120"/>
              </a:rPr>
              <a:t> is a cross-platform, free and open-source game engine released under the permissive MIT license. It was initially developed by Argentine software developers Juan Linietsky and Ariel Manzur for several companies in Latin America prior to its public release in 2014. The development environment runs on many platforms, and can export to several more. It is designed to create both 2D and 3D games targeting PC, mobile, and web platforms and can also be used to develop non-game software, including editors.</a:t>
            </a:r>
            <a:endParaRPr lang="en-US" sz="700" dirty="0"/>
          </a:p>
        </p:txBody>
      </p:sp>
      <p:sp>
        <p:nvSpPr>
          <p:cNvPr id="5" name="Text 2"/>
          <p:cNvSpPr/>
          <p:nvPr/>
        </p:nvSpPr>
        <p:spPr>
          <a:xfrm>
            <a:off x="5505450" y="1985963"/>
            <a:ext cx="2266950" cy="1885950"/>
          </a:xfrm>
          <a:prstGeom prst="rect">
            <a:avLst/>
          </a:prstGeom>
          <a:noFill/>
          <a:ln/>
        </p:spPr>
        <p:txBody>
          <a:bodyPr wrap="square" rtlCol="0" anchor="t"/>
          <a:lstStyle/>
          <a:p>
            <a:pPr algn="l" indent="0" marL="0">
              <a:lnSpc>
                <a:spcPct val="150000"/>
              </a:lnSpc>
              <a:buNone/>
            </a:pPr>
            <a:r>
              <a:rPr lang="en-US" sz="700" dirty="0">
                <a:solidFill>
                  <a:srgbClr val="FFFFFF"/>
                </a:solidFill>
                <a:latin typeface="Noto Sans SC" pitchFamily="34" charset="0"/>
                <a:ea typeface="Noto Sans SC" pitchFamily="34" charset="-122"/>
                <a:cs typeface="Noto Sans SC" pitchFamily="34" charset="-120"/>
              </a:rPr>
              <a:t>Godot allows video game developers to create 3D and 2D games using multiple programming languages, such as C#, C++, GDscript.[3]</a:t>
            </a:r>
            <a:endParaRPr lang="en-US" sz="7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523875" y="328613"/>
            <a:ext cx="8096250" cy="552450"/>
          </a:xfrm>
          <a:prstGeom prst="rect">
            <a:avLst/>
          </a:prstGeom>
          <a:noFill/>
          <a:ln/>
        </p:spPr>
        <p:txBody>
          <a:bodyPr wrap="square" rtlCol="0" anchor="t"/>
          <a:lstStyle/>
          <a:p>
            <a:pPr indent="0" marL="0">
              <a:buNone/>
            </a:pPr>
            <a:r>
              <a:rPr lang="en-US" sz="2240" b="1" dirty="0">
                <a:solidFill>
                  <a:srgbClr val="383838"/>
                </a:solidFill>
                <a:latin typeface="Noto Sans SC" pitchFamily="34" charset="0"/>
                <a:ea typeface="Noto Sans SC" pitchFamily="34" charset="-122"/>
                <a:cs typeface="Noto Sans SC" pitchFamily="34" charset="-120"/>
              </a:rPr>
              <a:t>4. Scripting Language</a:t>
            </a:r>
            <a:endParaRPr lang="en-US" sz="2240" dirty="0"/>
          </a:p>
        </p:txBody>
      </p:sp>
      <p:sp>
        <p:nvSpPr>
          <p:cNvPr id="4" name="Text 1"/>
          <p:cNvSpPr/>
          <p:nvPr/>
        </p:nvSpPr>
        <p:spPr>
          <a:xfrm>
            <a:off x="876300" y="1471613"/>
            <a:ext cx="7391400" cy="2786063"/>
          </a:xfrm>
          <a:prstGeom prst="rect">
            <a:avLst/>
          </a:prstGeom>
          <a:noFill/>
          <a:ln/>
        </p:spPr>
        <p:txBody>
          <a:bodyPr wrap="square" rtlCol="0" anchor="t"/>
          <a:lstStyle/>
          <a:p>
            <a:pPr algn="l" indent="0" marL="0">
              <a:lnSpc>
                <a:spcPct val="150000"/>
              </a:lnSpc>
              <a:buNone/>
            </a:pPr>
            <a:r>
              <a:rPr lang="en-US" sz="1400" dirty="0">
                <a:solidFill>
                  <a:srgbClr val="383838"/>
                </a:solidFill>
                <a:latin typeface="Noto Sans SC" pitchFamily="34" charset="0"/>
                <a:ea typeface="Noto Sans SC" pitchFamily="34" charset="-122"/>
                <a:cs typeface="Noto Sans SC" pitchFamily="34" charset="-120"/>
              </a:rPr>
              <a:t>The scripting language that will be used for this project is C#. Because it is one of the main languages of choice for scripting in the Godot game engine.</a:t>
            </a:r>
            <a:endParaRPr lang="en-US" sz="14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spTree>
      <p:nvGrpSpPr>
        <p:cNvPr id="1" name=""/>
        <p:cNvGrpSpPr/>
        <p:nvPr/>
      </p:nvGrpSpPr>
      <p:grpSpPr>
        <a:xfrm>
          <a:off x="0" y="0"/>
          <a:ext cx="0" cy="0"/>
          <a:chOff x="0" y="0"/>
          <a:chExt cx="0" cy="0"/>
        </a:xfrm>
      </p:grpSpPr>
      <p:sp>
        <p:nvSpPr>
          <p:cNvPr id="2" name="Text 0"/>
          <p:cNvSpPr/>
          <p:nvPr/>
        </p:nvSpPr>
        <p:spPr>
          <a:xfrm>
            <a:off x="3843338" y="2738438"/>
            <a:ext cx="1452563" cy="1243013"/>
          </a:xfrm>
          <a:prstGeom prst="rect">
            <a:avLst/>
          </a:prstGeom>
          <a:noFill/>
          <a:ln/>
        </p:spPr>
        <p:txBody>
          <a:bodyPr wrap="square" rtlCol="0" anchor="ctr"/>
          <a:lstStyle/>
          <a:p>
            <a:pPr algn="ctr" indent="0" marL="0">
              <a:buNone/>
            </a:pPr>
            <a:r>
              <a:rPr lang="en-US" sz="5760" b="1" dirty="0">
                <a:solidFill>
                  <a:srgbClr val="646464"/>
                </a:solidFill>
                <a:latin typeface="Noto Sans SC" pitchFamily="34" charset="0"/>
                <a:ea typeface="Noto Sans SC" pitchFamily="34" charset="-122"/>
                <a:cs typeface="Noto Sans SC" pitchFamily="34" charset="-120"/>
              </a:rPr>
              <a:t>06</a:t>
            </a:r>
            <a:endParaRPr lang="en-US" sz="5760" dirty="0"/>
          </a:p>
        </p:txBody>
      </p:sp>
      <p:sp>
        <p:nvSpPr>
          <p:cNvPr id="3" name="Text 1"/>
          <p:cNvSpPr/>
          <p:nvPr/>
        </p:nvSpPr>
        <p:spPr>
          <a:xfrm>
            <a:off x="1971675" y="1766888"/>
            <a:ext cx="5101590" cy="890587"/>
          </a:xfrm>
          <a:prstGeom prst="rect">
            <a:avLst/>
          </a:prstGeom>
          <a:noFill/>
          <a:ln/>
        </p:spPr>
        <p:txBody>
          <a:bodyPr wrap="square" rtlCol="0" anchor="t"/>
          <a:lstStyle/>
          <a:p>
            <a:pPr algn="ctr" indent="0" marL="0">
              <a:buNone/>
            </a:pPr>
            <a:r>
              <a:rPr lang="en-US" sz="3500" b="1" dirty="0">
                <a:solidFill>
                  <a:srgbClr val="648686"/>
                </a:solidFill>
                <a:latin typeface="Noto Sans SC" pitchFamily="34" charset="0"/>
                <a:ea typeface="Noto Sans SC" pitchFamily="34" charset="-122"/>
                <a:cs typeface="Noto Sans SC" pitchFamily="34" charset="-120"/>
              </a:rPr>
              <a:t>Project Management</a:t>
            </a:r>
            <a:endParaRPr lang="en-US" sz="35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69">
    <p:spTree>
      <p:nvGrpSpPr>
        <p:cNvPr id="1" name=""/>
        <p:cNvGrpSpPr/>
        <p:nvPr/>
      </p:nvGrpSpPr>
      <p:grpSpPr>
        <a:xfrm>
          <a:off x="0" y="0"/>
          <a:ext cx="0" cy="0"/>
          <a:chOff x="0" y="0"/>
          <a:chExt cx="0" cy="0"/>
        </a:xfrm>
      </p:grpSpPr>
      <p:sp>
        <p:nvSpPr>
          <p:cNvPr id="2" name="Text 0"/>
          <p:cNvSpPr/>
          <p:nvPr/>
        </p:nvSpPr>
        <p:spPr>
          <a:xfrm>
            <a:off x="762000" y="528638"/>
            <a:ext cx="7806690" cy="552450"/>
          </a:xfrm>
          <a:prstGeom prst="rect">
            <a:avLst/>
          </a:prstGeom>
          <a:noFill/>
          <a:ln/>
        </p:spPr>
        <p:txBody>
          <a:bodyPr wrap="square" rtlCol="0" anchor="ctr"/>
          <a:lstStyle/>
          <a:p>
            <a:pPr algn="l" indent="0" marL="0">
              <a:buNone/>
            </a:pPr>
            <a:r>
              <a:rPr lang="en-US" sz="2660" b="1" dirty="0">
                <a:solidFill>
                  <a:srgbClr val="648686"/>
                </a:solidFill>
                <a:latin typeface="Noto Sans SC" pitchFamily="34" charset="0"/>
                <a:ea typeface="Noto Sans SC" pitchFamily="34" charset="-122"/>
                <a:cs typeface="Noto Sans SC" pitchFamily="34" charset="-120"/>
              </a:rPr>
              <a:t>Project Management</a:t>
            </a:r>
            <a:endParaRPr lang="en-US" sz="2660" dirty="0"/>
          </a:p>
        </p:txBody>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652202" y="1228725"/>
            <a:ext cx="5934846" cy="3333750"/>
          </a:xfrm>
          <a:prstGeom prst="rect">
            <a:avLst/>
          </a:prstGeom>
        </p:spPr>
      </p:pic>
      <p:sp>
        <p:nvSpPr>
          <p:cNvPr id="4" name="Text 1"/>
          <p:cNvSpPr/>
          <p:nvPr/>
        </p:nvSpPr>
        <p:spPr>
          <a:xfrm>
            <a:off x="1652202" y="3454731"/>
            <a:ext cx="1780804" cy="1107744"/>
          </a:xfrm>
          <a:prstGeom prst="rect">
            <a:avLst/>
          </a:prstGeom>
          <a:noFill/>
          <a:ln/>
        </p:spPr>
        <p:txBody>
          <a:bodyPr wrap="square" rtlCol="0" anchor="t"/>
          <a:lstStyle/>
          <a:p>
            <a:pPr algn="r" indent="0" marL="0">
              <a:lnSpc>
                <a:spcPct val="150000"/>
              </a:lnSpc>
              <a:buNone/>
            </a:pPr>
            <a:r>
              <a:rPr lang="en-US" sz="1546" dirty="0">
                <a:solidFill>
                  <a:srgbClr val="383838"/>
                </a:solidFill>
                <a:latin typeface="Noto Sans SC" pitchFamily="34" charset="0"/>
                <a:ea typeface="Noto Sans SC" pitchFamily="34" charset="-122"/>
                <a:cs typeface="Noto Sans SC" pitchFamily="34" charset="-120"/>
              </a:rPr>
              <a:t>1. Project Methodology</a:t>
            </a:r>
            <a:endParaRPr lang="en-US" sz="1546" dirty="0"/>
          </a:p>
        </p:txBody>
      </p:sp>
      <p:sp>
        <p:nvSpPr>
          <p:cNvPr id="5" name="Text 2"/>
          <p:cNvSpPr/>
          <p:nvPr/>
        </p:nvSpPr>
        <p:spPr>
          <a:xfrm>
            <a:off x="3734481" y="1228725"/>
            <a:ext cx="1780804" cy="1107744"/>
          </a:xfrm>
          <a:prstGeom prst="rect">
            <a:avLst/>
          </a:prstGeom>
          <a:noFill/>
          <a:ln/>
        </p:spPr>
        <p:txBody>
          <a:bodyPr wrap="square" rtlCol="0" anchor="t"/>
          <a:lstStyle/>
          <a:p>
            <a:pPr algn="ctr" indent="0" marL="0">
              <a:lnSpc>
                <a:spcPct val="150000"/>
              </a:lnSpc>
              <a:buNone/>
            </a:pPr>
            <a:r>
              <a:rPr lang="en-US" sz="1546" dirty="0">
                <a:solidFill>
                  <a:srgbClr val="383838"/>
                </a:solidFill>
                <a:latin typeface="Noto Sans SC" pitchFamily="34" charset="0"/>
                <a:ea typeface="Noto Sans SC" pitchFamily="34" charset="-122"/>
                <a:cs typeface="Noto Sans SC" pitchFamily="34" charset="-120"/>
              </a:rPr>
              <a:t>3. Version control</a:t>
            </a:r>
            <a:endParaRPr lang="en-US" sz="1546" dirty="0"/>
          </a:p>
        </p:txBody>
      </p:sp>
      <p:sp>
        <p:nvSpPr>
          <p:cNvPr id="6" name="Text 3"/>
          <p:cNvSpPr/>
          <p:nvPr/>
        </p:nvSpPr>
        <p:spPr>
          <a:xfrm>
            <a:off x="1652202" y="1950862"/>
            <a:ext cx="1780804" cy="1107744"/>
          </a:xfrm>
          <a:prstGeom prst="rect">
            <a:avLst/>
          </a:prstGeom>
          <a:noFill/>
          <a:ln/>
        </p:spPr>
        <p:txBody>
          <a:bodyPr wrap="square" rtlCol="0" anchor="t"/>
          <a:lstStyle/>
          <a:p>
            <a:pPr algn="r" indent="0" marL="0">
              <a:lnSpc>
                <a:spcPct val="150000"/>
              </a:lnSpc>
              <a:buNone/>
            </a:pPr>
            <a:r>
              <a:rPr lang="en-US" sz="1546" dirty="0">
                <a:solidFill>
                  <a:srgbClr val="383838"/>
                </a:solidFill>
                <a:latin typeface="Noto Sans SC" pitchFamily="34" charset="0"/>
                <a:ea typeface="Noto Sans SC" pitchFamily="34" charset="-122"/>
                <a:cs typeface="Noto Sans SC" pitchFamily="34" charset="-120"/>
              </a:rPr>
              <a:t>2. Detailed Schedule</a:t>
            </a:r>
            <a:endParaRPr lang="en-US" sz="1546" dirty="0"/>
          </a:p>
        </p:txBody>
      </p:sp>
      <p:sp>
        <p:nvSpPr>
          <p:cNvPr id="7" name="Text 4"/>
          <p:cNvSpPr/>
          <p:nvPr/>
        </p:nvSpPr>
        <p:spPr>
          <a:xfrm>
            <a:off x="5806244" y="1950862"/>
            <a:ext cx="1780804" cy="1107744"/>
          </a:xfrm>
          <a:prstGeom prst="rect">
            <a:avLst/>
          </a:prstGeom>
          <a:noFill/>
          <a:ln/>
        </p:spPr>
        <p:txBody>
          <a:bodyPr wrap="square" rtlCol="0" anchor="t"/>
          <a:lstStyle/>
          <a:p>
            <a:pPr algn="l" indent="0" marL="0">
              <a:lnSpc>
                <a:spcPct val="150000"/>
              </a:lnSpc>
              <a:buNone/>
            </a:pPr>
            <a:r>
              <a:rPr lang="en-US" sz="1546" dirty="0">
                <a:solidFill>
                  <a:srgbClr val="383838"/>
                </a:solidFill>
                <a:latin typeface="Noto Sans SC" pitchFamily="34" charset="0"/>
                <a:ea typeface="Noto Sans SC" pitchFamily="34" charset="-122"/>
                <a:cs typeface="Noto Sans SC" pitchFamily="34" charset="-120"/>
              </a:rPr>
              <a:t>4. Risk Analysis</a:t>
            </a:r>
            <a:endParaRPr lang="en-US" sz="1546" dirty="0"/>
          </a:p>
        </p:txBody>
      </p:sp>
      <p:sp>
        <p:nvSpPr>
          <p:cNvPr id="8" name="Text 5"/>
          <p:cNvSpPr/>
          <p:nvPr/>
        </p:nvSpPr>
        <p:spPr>
          <a:xfrm>
            <a:off x="5806244" y="3454731"/>
            <a:ext cx="1780804" cy="1107744"/>
          </a:xfrm>
          <a:prstGeom prst="rect">
            <a:avLst/>
          </a:prstGeom>
          <a:noFill/>
          <a:ln/>
        </p:spPr>
        <p:txBody>
          <a:bodyPr wrap="square" rtlCol="0" anchor="t"/>
          <a:lstStyle/>
          <a:p>
            <a:pPr algn="l" indent="0" marL="0">
              <a:lnSpc>
                <a:spcPct val="150000"/>
              </a:lnSpc>
              <a:buNone/>
            </a:pPr>
            <a:r>
              <a:rPr lang="en-US" sz="1546" dirty="0">
                <a:solidFill>
                  <a:srgbClr val="383838"/>
                </a:solidFill>
                <a:latin typeface="Noto Sans SC" pitchFamily="34" charset="0"/>
                <a:ea typeface="Noto Sans SC" pitchFamily="34" charset="-122"/>
                <a:cs typeface="Noto Sans SC" pitchFamily="34" charset="-120"/>
              </a:rPr>
              <a:t>5. Test Plan</a:t>
            </a:r>
            <a:endParaRPr lang="en-US" sz="1546"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5148263" y="1223963"/>
            <a:ext cx="2976562" cy="409575"/>
          </a:xfrm>
          <a:prstGeom prst="rect">
            <a:avLst/>
          </a:prstGeom>
          <a:noFill/>
          <a:ln/>
        </p:spPr>
        <p:txBody>
          <a:bodyPr wrap="square" rtlCol="0" anchor="ctr"/>
          <a:lstStyle/>
          <a:p>
            <a:pPr indent="0" marL="0">
              <a:buNone/>
            </a:pPr>
            <a:r>
              <a:rPr lang="en-US" sz="1540" b="1" dirty="0">
                <a:solidFill>
                  <a:srgbClr val="FFFFFF"/>
                </a:solidFill>
                <a:latin typeface="Noto Sans SC" pitchFamily="34" charset="0"/>
                <a:ea typeface="Noto Sans SC" pitchFamily="34" charset="-122"/>
                <a:cs typeface="Noto Sans SC" pitchFamily="34" charset="-120"/>
              </a:rPr>
              <a:t>3 Target Audience</a:t>
            </a:r>
            <a:endParaRPr lang="en-US" sz="1540" dirty="0"/>
          </a:p>
        </p:txBody>
      </p:sp>
      <p:sp>
        <p:nvSpPr>
          <p:cNvPr id="4" name="Text 1"/>
          <p:cNvSpPr/>
          <p:nvPr/>
        </p:nvSpPr>
        <p:spPr>
          <a:xfrm>
            <a:off x="5148263" y="1695450"/>
            <a:ext cx="2976562" cy="2047875"/>
          </a:xfrm>
          <a:prstGeom prst="rect">
            <a:avLst/>
          </a:prstGeom>
          <a:noFill/>
          <a:ln/>
        </p:spPr>
        <p:txBody>
          <a:bodyPr wrap="square" rtlCol="0" anchor="t"/>
          <a:lstStyle/>
          <a:p>
            <a:pPr algn="l" indent="0" marL="0">
              <a:lnSpc>
                <a:spcPct val="150000"/>
              </a:lnSpc>
              <a:buNone/>
            </a:pPr>
            <a:r>
              <a:rPr lang="en-US" sz="1190" dirty="0">
                <a:solidFill>
                  <a:srgbClr val="FFFFFF"/>
                </a:solidFill>
                <a:latin typeface="Noto Sans SC" pitchFamily="34" charset="0"/>
                <a:ea typeface="Noto Sans SC" pitchFamily="34" charset="-122"/>
                <a:cs typeface="Noto Sans SC" pitchFamily="34" charset="-120"/>
              </a:rPr>
              <a:t>My target audience will be people who have interests in adventure games. It mainly refers to players who can accept pixel style, combat with enemies and discover new things. Targeting the market for high school students and college students.</a:t>
            </a:r>
            <a:endParaRPr lang="en-US" sz="119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70">
    <p:spTree>
      <p:nvGrpSpPr>
        <p:cNvPr id="1" name=""/>
        <p:cNvGrpSpPr/>
        <p:nvPr/>
      </p:nvGrpSpPr>
      <p:grpSpPr>
        <a:xfrm>
          <a:off x="0" y="0"/>
          <a:ext cx="0" cy="0"/>
          <a:chOff x="0" y="0"/>
          <a:chExt cx="0" cy="0"/>
        </a:xfrm>
      </p:grpSpPr>
      <p:pic>
        <p:nvPicPr>
          <p:cNvPr id="2" name="Image 0" descr="https://assets.mindshow.fun/file/7205578/20240101172435_e12m.jpg?x-oss-process=style/img">    </p:cNvPr>
          <p:cNvPicPr>
            <a:picLocks noChangeAspect="1"/>
          </p:cNvPicPr>
          <p:nvPr/>
        </p:nvPicPr>
        <p:blipFill>
          <a:blip r:embed="rId1"/>
          <a:srcRect l="0" r="0" t="8773" b="8773"/>
          <a:stretch/>
        </p:blipFill>
        <p:spPr>
          <a:xfrm>
            <a:off x="0" y="0"/>
            <a:ext cx="9144000" cy="5143500"/>
          </a:xfrm>
          <a:prstGeom prst="rect">
            <a:avLst/>
          </a:prstGeom>
        </p:spPr>
      </p:pic>
      <p:pic>
        <p:nvPicPr>
          <p:cNvPr id="3"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9144000" cy="5143500"/>
          </a:xfrm>
          <a:prstGeom prst="rect">
            <a:avLst/>
          </a:prstGeom>
        </p:spPr>
      </p:pic>
      <p:sp>
        <p:nvSpPr>
          <p:cNvPr id="4" name="Text 0"/>
          <p:cNvSpPr/>
          <p:nvPr/>
        </p:nvSpPr>
        <p:spPr>
          <a:xfrm>
            <a:off x="776288" y="757238"/>
            <a:ext cx="3562350" cy="671513"/>
          </a:xfrm>
          <a:prstGeom prst="rect">
            <a:avLst/>
          </a:prstGeom>
          <a:noFill/>
          <a:ln/>
        </p:spPr>
        <p:txBody>
          <a:bodyPr wrap="square" rtlCol="0" anchor="t"/>
          <a:lstStyle/>
          <a:p>
            <a:pPr indent="0" marL="0">
              <a:buNone/>
            </a:pPr>
            <a:r>
              <a:rPr lang="en-US" sz="2170" b="1" dirty="0">
                <a:solidFill>
                  <a:srgbClr val="FFFFFF"/>
                </a:solidFill>
                <a:latin typeface="Noto Sans SC" pitchFamily="34" charset="0"/>
                <a:ea typeface="Noto Sans SC" pitchFamily="34" charset="-122"/>
                <a:cs typeface="Noto Sans SC" pitchFamily="34" charset="-120"/>
              </a:rPr>
              <a:t>1. Project Methodology</a:t>
            </a:r>
            <a:endParaRPr lang="en-US" sz="2170" dirty="0"/>
          </a:p>
        </p:txBody>
      </p:sp>
      <p:sp>
        <p:nvSpPr>
          <p:cNvPr id="5" name="Text 1"/>
          <p:cNvSpPr/>
          <p:nvPr/>
        </p:nvSpPr>
        <p:spPr>
          <a:xfrm>
            <a:off x="776288" y="1724025"/>
            <a:ext cx="3562350" cy="2809875"/>
          </a:xfrm>
          <a:prstGeom prst="rect">
            <a:avLst/>
          </a:prstGeom>
          <a:noFill/>
          <a:ln/>
        </p:spPr>
        <p:txBody>
          <a:bodyPr wrap="square" rtlCol="0" anchor="t"/>
          <a:lstStyle/>
          <a:p>
            <a:pPr algn="l" indent="0" marL="0">
              <a:lnSpc>
                <a:spcPct val="150000"/>
              </a:lnSpc>
              <a:buNone/>
            </a:pPr>
            <a:r>
              <a:rPr lang="en-US" sz="980" dirty="0">
                <a:solidFill>
                  <a:srgbClr val="FFFFFF"/>
                </a:solidFill>
                <a:latin typeface="Noto Sans SC" pitchFamily="34" charset="0"/>
                <a:ea typeface="Noto Sans SC" pitchFamily="34" charset="-122"/>
                <a:cs typeface="Noto Sans SC" pitchFamily="34" charset="-120"/>
              </a:rPr>
              <a:t>In this game development project, I chose to adopt an agile development method. Agile methodologies are known for their high adaptability to rapid change and uncertainty and are well suited to meet the ever-changing needs and challenges of game development. In contrast to the waterfall model, agile development divides the development process into shorter iterative increments. At the end of each iteration, a final usable product is produced. If requirements change, the method can be developed in the next iteration cycle.
</a:t>
            </a:r>
            <a:endParaRPr lang="en-US" sz="980" dirty="0"/>
          </a:p>
          <a:p>
            <a:pPr algn="l" indent="0" marL="0">
              <a:lnSpc>
                <a:spcPct val="150000"/>
              </a:lnSpc>
              <a:buNone/>
            </a:pPr>
            <a:r>
              <a:rPr lang="en-US" sz="980" dirty="0">
                <a:solidFill>
                  <a:srgbClr val="FFFFFF"/>
                </a:solidFill>
                <a:latin typeface="Noto Sans SC" pitchFamily="34" charset="0"/>
                <a:ea typeface="Noto Sans SC" pitchFamily="34" charset="-122"/>
                <a:cs typeface="Noto Sans SC" pitchFamily="34" charset="-120"/>
              </a:rPr>
              <a:t>Fig 6.1 agile development</a:t>
            </a:r>
            <a:endParaRPr lang="en-US" sz="98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 71">
    <p:spTree>
      <p:nvGrpSpPr>
        <p:cNvPr id="1" name=""/>
        <p:cNvGrpSpPr/>
        <p:nvPr/>
      </p:nvGrpSpPr>
      <p:grpSpPr>
        <a:xfrm>
          <a:off x="0" y="0"/>
          <a:ext cx="0" cy="0"/>
          <a:chOff x="0" y="0"/>
          <a:chExt cx="0" cy="0"/>
        </a:xfrm>
      </p:grpSpPr>
      <p:sp>
        <p:nvSpPr>
          <p:cNvPr id="2" name="Text 0"/>
          <p:cNvSpPr/>
          <p:nvPr/>
        </p:nvSpPr>
        <p:spPr>
          <a:xfrm>
            <a:off x="762000" y="528638"/>
            <a:ext cx="7806690" cy="552450"/>
          </a:xfrm>
          <a:prstGeom prst="rect">
            <a:avLst/>
          </a:prstGeom>
          <a:noFill/>
          <a:ln/>
        </p:spPr>
        <p:txBody>
          <a:bodyPr wrap="square" rtlCol="0" anchor="ctr"/>
          <a:lstStyle/>
          <a:p>
            <a:pPr algn="l" indent="0" marL="0">
              <a:buNone/>
            </a:pPr>
            <a:r>
              <a:rPr lang="en-US" sz="2660" b="1" dirty="0">
                <a:solidFill>
                  <a:srgbClr val="648686"/>
                </a:solidFill>
                <a:latin typeface="Noto Sans SC" pitchFamily="34" charset="0"/>
                <a:ea typeface="Noto Sans SC" pitchFamily="34" charset="-122"/>
                <a:cs typeface="Noto Sans SC" pitchFamily="34" charset="-120"/>
              </a:rPr>
              <a:t>2. Detailed Schedule</a:t>
            </a:r>
            <a:endParaRPr lang="en-US" sz="2660" dirty="0"/>
          </a:p>
        </p:txBody>
      </p:sp>
      <p:graphicFrame>
        <p:nvGraphicFramePr>
          <p:cNvPr id="72" name="Table 0"/>
          <p:cNvGraphicFramePr>
            <a:graphicFrameLocks noGrp="1"/>
          </p:cNvGraphicFramePr>
          <p:nvPr>
            <p:extLst>
              <p:ext uri="{D42A27DB-BD31-4B8C-83A1-F6EECF244321}">
                <p14:modId xmlns:p14="http://schemas.microsoft.com/office/powerpoint/2010/main" val="1579011935"/>
              </p:ext>
            </p:extLst>
          </p:nvPr>
        </p:nvGraphicFramePr>
        <p:xfrm>
          <a:off x="762000" y="1228725"/>
          <a:ext cx="7715250" cy="3109913"/>
        </p:xfrm>
        <a:graphic>
          <a:graphicData uri="http://schemas.openxmlformats.org/drawingml/2006/table">
            <a:tbl>
              <a:tblPr/>
              <a:tblGrid>
                <a:gridCol w="1543050"/>
                <a:gridCol w="1543050"/>
                <a:gridCol w="1543050"/>
                <a:gridCol w="1543050"/>
                <a:gridCol w="1543050"/>
              </a:tblGrid>
              <a:tr h="444273">
                <a:tc>
                  <a:txBody>
                    <a:bodyPr/>
                    <a:lstStyle/>
                    <a:p>
                      <a:pPr algn="ctr" indent="0" marL="0">
                        <a:buNone/>
                      </a:pPr>
                      <a:endParaRPr lang="en-US" sz="78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indent="0" marL="0">
                        <a:buNone/>
                      </a:pPr>
                      <a:r>
                        <a:rPr lang="en-US" sz="780" dirty="0">
                          <a:solidFill>
                            <a:srgbClr val="0D0404"/>
                          </a:solidFill>
                        </a:rPr>
                        <a:t>date</a:t>
                      </a:r>
                      <a:endParaRPr lang="en-US" sz="78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indent="0" marL="0">
                        <a:buNone/>
                      </a:pPr>
                      <a:r>
                        <a:rPr lang="en-US" sz="780" dirty="0">
                          <a:solidFill>
                            <a:srgbClr val="0D0404"/>
                          </a:solidFill>
                        </a:rPr>
                        <a:t>Sprint(2 weeks)</a:t>
                      </a:r>
                      <a:endParaRPr lang="en-US" sz="78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indent="0" marL="0">
                        <a:buNone/>
                      </a:pPr>
                      <a:r>
                        <a:rPr lang="en-US" sz="780" dirty="0">
                          <a:solidFill>
                            <a:srgbClr val="0D0404"/>
                          </a:solidFill>
                        </a:rPr>
                        <a:t>Goals</a:t>
                      </a:r>
                      <a:endParaRPr lang="en-US" sz="78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indent="0" marL="0">
                        <a:buNone/>
                      </a:pPr>
                      <a:r>
                        <a:rPr lang="en-US" sz="780" dirty="0">
                          <a:solidFill>
                            <a:srgbClr val="0D0404"/>
                          </a:solidFill>
                        </a:rPr>
                        <a:t>Tasks</a:t>
                      </a:r>
                      <a:endParaRPr lang="en-US" sz="78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44273">
                <a:tc>
                  <a:txBody>
                    <a:bodyPr/>
                    <a:lstStyle/>
                    <a:p>
                      <a:pPr algn="ctr" indent="0" marL="0">
                        <a:buNone/>
                      </a:pPr>
                      <a:r>
                        <a:rPr lang="en-US" sz="780" dirty="0">
                          <a:solidFill>
                            <a:srgbClr val="000000"/>
                          </a:solidFill>
                        </a:rPr>
                        <a:t>1</a:t>
                      </a:r>
                      <a:endParaRPr lang="en-US" sz="78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indent="0" marL="0">
                        <a:buNone/>
                      </a:pPr>
                      <a:r>
                        <a:rPr lang="en-US" sz="780" dirty="0">
                          <a:solidFill>
                            <a:srgbClr val="000000"/>
                          </a:solidFill>
                        </a:rPr>
                        <a:t>2024.1.22</a:t>
                      </a:r>
                      <a:endParaRPr lang="en-US" sz="78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indent="0" marL="0">
                        <a:buNone/>
                      </a:pPr>
                      <a:r>
                        <a:rPr lang="en-US" sz="780" dirty="0">
                          <a:solidFill>
                            <a:srgbClr val="000000"/>
                          </a:solidFill>
                        </a:rPr>
                        <a:t>Prototype development and basic framework</a:t>
                      </a:r>
                      <a:endParaRPr lang="en-US" sz="78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indent="0" marL="0">
                        <a:buNone/>
                      </a:pPr>
                      <a:r>
                        <a:rPr lang="en-US" sz="780" dirty="0">
                          <a:solidFill>
                            <a:srgbClr val="000000"/>
                          </a:solidFill>
                        </a:rPr>
                        <a:t>Establish the basic framework and prototype of the game.</a:t>
                      </a:r>
                      <a:endParaRPr lang="en-US" sz="78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indent="0" marL="0">
                        <a:buNone/>
                      </a:pPr>
                      <a:r>
                        <a:rPr lang="en-US" sz="780" dirty="0">
                          <a:solidFill>
                            <a:srgbClr val="000000"/>
                          </a:solidFill>
                        </a:rPr>
                        <a:t>Develop the most basic game mechanics and a simple user interface.</a:t>
                      </a:r>
                      <a:endParaRPr lang="en-US" sz="78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44273">
                <a:tc>
                  <a:txBody>
                    <a:bodyPr/>
                    <a:lstStyle/>
                    <a:p>
                      <a:pPr algn="ctr" indent="0" marL="0">
                        <a:buNone/>
                      </a:pPr>
                      <a:r>
                        <a:rPr lang="en-US" sz="780" dirty="0">
                          <a:solidFill>
                            <a:srgbClr val="000000"/>
                          </a:solidFill>
                        </a:rPr>
                        <a:t>2</a:t>
                      </a:r>
                      <a:endParaRPr lang="en-US" sz="78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indent="0" marL="0">
                        <a:buNone/>
                      </a:pPr>
                      <a:r>
                        <a:rPr lang="en-US" sz="780" dirty="0">
                          <a:solidFill>
                            <a:srgbClr val="000000"/>
                          </a:solidFill>
                        </a:rPr>
                        <a:t>2024.2.5</a:t>
                      </a:r>
                      <a:endParaRPr lang="en-US" sz="78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indent="0" marL="0">
                        <a:buNone/>
                      </a:pPr>
                      <a:r>
                        <a:rPr lang="en-US" sz="780" dirty="0">
                          <a:solidFill>
                            <a:srgbClr val="000000"/>
                          </a:solidFill>
                        </a:rPr>
                        <a:t>Core Game Gameplay Development</a:t>
                      </a:r>
                      <a:endParaRPr lang="en-US" sz="78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indent="0" marL="0">
                        <a:buNone/>
                      </a:pPr>
                      <a:r>
                        <a:rPr lang="en-US" sz="780" dirty="0">
                          <a:solidFill>
                            <a:srgbClr val="000000"/>
                          </a:solidFill>
                        </a:rPr>
                        <a:t>To achieve the core gameplay of the game</a:t>
                      </a:r>
                      <a:endParaRPr lang="en-US" sz="78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indent="0" marL="0">
                        <a:buNone/>
                      </a:pPr>
                      <a:r>
                        <a:rPr lang="en-US" sz="780" dirty="0">
                          <a:solidFill>
                            <a:srgbClr val="000000"/>
                          </a:solidFill>
                        </a:rPr>
                        <a:t>Encode the main game features, such as motion control and basic interaction.</a:t>
                      </a:r>
                      <a:endParaRPr lang="en-US" sz="78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44273">
                <a:tc>
                  <a:txBody>
                    <a:bodyPr/>
                    <a:lstStyle/>
                    <a:p>
                      <a:pPr algn="ctr" indent="0" marL="0">
                        <a:buNone/>
                      </a:pPr>
                      <a:r>
                        <a:rPr lang="en-US" sz="780" dirty="0">
                          <a:solidFill>
                            <a:srgbClr val="000000"/>
                          </a:solidFill>
                        </a:rPr>
                        <a:t>3</a:t>
                      </a:r>
                      <a:endParaRPr lang="en-US" sz="78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indent="0" marL="0">
                        <a:buNone/>
                      </a:pPr>
                      <a:r>
                        <a:rPr lang="en-US" sz="780" dirty="0">
                          <a:solidFill>
                            <a:srgbClr val="000000"/>
                          </a:solidFill>
                        </a:rPr>
                        <a:t>2024.2.19</a:t>
                      </a:r>
                      <a:endParaRPr lang="en-US" sz="78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indent="0" marL="0">
                        <a:buNone/>
                      </a:pPr>
                      <a:r>
                        <a:rPr lang="en-US" sz="780" dirty="0">
                          <a:solidFill>
                            <a:srgbClr val="000000"/>
                          </a:solidFill>
                        </a:rPr>
                        <a:t>Map Design and Development</a:t>
                      </a:r>
                      <a:endParaRPr lang="en-US" sz="78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indent="0" marL="0">
                        <a:buNone/>
                      </a:pPr>
                      <a:r>
                        <a:rPr lang="en-US" sz="780" dirty="0">
                          <a:solidFill>
                            <a:srgbClr val="000000"/>
                          </a:solidFill>
                        </a:rPr>
                        <a:t>Design and implement preliminary game map.</a:t>
                      </a:r>
                      <a:endParaRPr lang="en-US" sz="78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indent="0" marL="0">
                        <a:buNone/>
                      </a:pPr>
                      <a:r>
                        <a:rPr lang="en-US" sz="780" dirty="0">
                          <a:solidFill>
                            <a:srgbClr val="000000"/>
                          </a:solidFill>
                        </a:rPr>
                        <a:t>Create map of the game and integrate them into the game</a:t>
                      </a:r>
                      <a:endParaRPr lang="en-US" sz="78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44273">
                <a:tc>
                  <a:txBody>
                    <a:bodyPr/>
                    <a:lstStyle/>
                    <a:p>
                      <a:pPr algn="ctr" indent="0" marL="0">
                        <a:buNone/>
                      </a:pPr>
                      <a:r>
                        <a:rPr lang="en-US" sz="780" dirty="0">
                          <a:solidFill>
                            <a:srgbClr val="000000"/>
                          </a:solidFill>
                        </a:rPr>
                        <a:t>4</a:t>
                      </a:r>
                      <a:endParaRPr lang="en-US" sz="78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indent="0" marL="0">
                        <a:buNone/>
                      </a:pPr>
                      <a:r>
                        <a:rPr lang="en-US" sz="780" dirty="0">
                          <a:solidFill>
                            <a:srgbClr val="000000"/>
                          </a:solidFill>
                        </a:rPr>
                        <a:t>2024.3.4</a:t>
                      </a:r>
                      <a:endParaRPr lang="en-US" sz="78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indent="0" marL="0">
                        <a:buNone/>
                      </a:pPr>
                      <a:r>
                        <a:rPr lang="en-US" sz="780" dirty="0">
                          <a:solidFill>
                            <a:srgbClr val="000000"/>
                          </a:solidFill>
                        </a:rPr>
                        <a:t>Advanced features and interactivity</a:t>
                      </a:r>
                      <a:endParaRPr lang="en-US" sz="78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indent="0" marL="0">
                        <a:buNone/>
                      </a:pPr>
                      <a:r>
                        <a:rPr lang="en-US" sz="780" dirty="0">
                          <a:solidFill>
                            <a:srgbClr val="000000"/>
                          </a:solidFill>
                        </a:rPr>
                        <a:t>Add advanced gaming features and interactivity.</a:t>
                      </a:r>
                      <a:endParaRPr lang="en-US" sz="78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indent="0" marL="0">
                        <a:buNone/>
                      </a:pPr>
                      <a:r>
                        <a:rPr lang="en-US" sz="780" dirty="0">
                          <a:solidFill>
                            <a:srgbClr val="000000"/>
                          </a:solidFill>
                        </a:rPr>
                        <a:t>Implement special effects, complex game logic, etc.</a:t>
                      </a:r>
                      <a:endParaRPr lang="en-US" sz="78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44273">
                <a:tc>
                  <a:txBody>
                    <a:bodyPr/>
                    <a:lstStyle/>
                    <a:p>
                      <a:pPr algn="ctr" indent="0" marL="0">
                        <a:buNone/>
                      </a:pPr>
                      <a:r>
                        <a:rPr lang="en-US" sz="780" dirty="0">
                          <a:solidFill>
                            <a:srgbClr val="000000"/>
                          </a:solidFill>
                        </a:rPr>
                        <a:t>5</a:t>
                      </a:r>
                      <a:endParaRPr lang="en-US" sz="78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indent="0" marL="0">
                        <a:buNone/>
                      </a:pPr>
                      <a:r>
                        <a:rPr lang="en-US" sz="780" dirty="0">
                          <a:solidFill>
                            <a:srgbClr val="000000"/>
                          </a:solidFill>
                        </a:rPr>
                        <a:t>2024.3.18</a:t>
                      </a:r>
                      <a:endParaRPr lang="en-US" sz="78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indent="0" marL="0">
                        <a:buNone/>
                      </a:pPr>
                      <a:r>
                        <a:rPr lang="en-US" sz="780" dirty="0">
                          <a:solidFill>
                            <a:srgbClr val="000000"/>
                          </a:solidFill>
                        </a:rPr>
                        <a:t>Testing and Optimization</a:t>
                      </a:r>
                      <a:endParaRPr lang="en-US" sz="78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indent="0" marL="0">
                        <a:buNone/>
                      </a:pPr>
                      <a:r>
                        <a:rPr lang="en-US" sz="780" dirty="0">
                          <a:solidFill>
                            <a:srgbClr val="000000"/>
                          </a:solidFill>
                        </a:rPr>
                        <a:t>To test the game and resolve any issues discovered</a:t>
                      </a:r>
                      <a:endParaRPr lang="en-US" sz="78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indent="0" marL="0">
                        <a:buNone/>
                      </a:pPr>
                      <a:r>
                        <a:rPr lang="en-US" sz="780" dirty="0">
                          <a:solidFill>
                            <a:srgbClr val="000000"/>
                          </a:solidFill>
                        </a:rPr>
                        <a:t>Conduct system testing, optimize performance, and improve user interface.</a:t>
                      </a:r>
                      <a:endParaRPr lang="en-US" sz="78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44273">
                <a:tc>
                  <a:txBody>
                    <a:bodyPr/>
                    <a:lstStyle/>
                    <a:p>
                      <a:pPr algn="ctr" indent="0" marL="0">
                        <a:buNone/>
                      </a:pPr>
                      <a:r>
                        <a:rPr lang="en-US" sz="780" dirty="0">
                          <a:solidFill>
                            <a:srgbClr val="000000"/>
                          </a:solidFill>
                        </a:rPr>
                        <a:t>6</a:t>
                      </a:r>
                      <a:endParaRPr lang="en-US" sz="78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indent="0" marL="0">
                        <a:buNone/>
                      </a:pPr>
                      <a:r>
                        <a:rPr lang="en-US" sz="780" dirty="0">
                          <a:solidFill>
                            <a:srgbClr val="000000"/>
                          </a:solidFill>
                        </a:rPr>
                        <a:t>2024.4.1</a:t>
                      </a:r>
                      <a:endParaRPr lang="en-US" sz="78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indent="0" marL="0">
                        <a:buNone/>
                      </a:pPr>
                      <a:r>
                        <a:rPr lang="en-US" sz="780" dirty="0">
                          <a:solidFill>
                            <a:srgbClr val="000000"/>
                          </a:solidFill>
                        </a:rPr>
                        <a:t>Preparing for Beta Release</a:t>
                      </a:r>
                      <a:endParaRPr lang="en-US" sz="78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indent="0" marL="0">
                        <a:buNone/>
                      </a:pPr>
                      <a:r>
                        <a:rPr lang="en-US" sz="780" dirty="0">
                          <a:solidFill>
                            <a:srgbClr val="000000"/>
                          </a:solidFill>
                        </a:rPr>
                        <a:t>Prepare for the beta version of the game.</a:t>
                      </a:r>
                      <a:endParaRPr lang="en-US" sz="78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indent="0" marL="0">
                        <a:buNone/>
                      </a:pPr>
                      <a:r>
                        <a:rPr lang="en-US" sz="780" dirty="0">
                          <a:solidFill>
                            <a:srgbClr val="000000"/>
                          </a:solidFill>
                        </a:rPr>
                        <a:t>Make final adjustments and optimizations</a:t>
                      </a:r>
                      <a:endParaRPr lang="en-US" sz="78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 7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833437" y="452438"/>
            <a:ext cx="7472363" cy="542925"/>
          </a:xfrm>
          <a:prstGeom prst="rect">
            <a:avLst/>
          </a:prstGeom>
          <a:noFill/>
          <a:ln/>
        </p:spPr>
        <p:txBody>
          <a:bodyPr wrap="square" rtlCol="0" anchor="t"/>
          <a:lstStyle/>
          <a:p>
            <a:pPr algn="ctr" indent="0" marL="0">
              <a:buNone/>
            </a:pPr>
            <a:r>
              <a:rPr lang="en-US" sz="2170" b="1" dirty="0">
                <a:solidFill>
                  <a:srgbClr val="000000"/>
                </a:solidFill>
                <a:latin typeface="Noto Sans SC" pitchFamily="34" charset="0"/>
                <a:ea typeface="Noto Sans SC" pitchFamily="34" charset="-122"/>
                <a:cs typeface="Noto Sans SC" pitchFamily="34" charset="-120"/>
              </a:rPr>
              <a:t>3. Version control</a:t>
            </a:r>
            <a:endParaRPr lang="en-US" sz="2170" dirty="0"/>
          </a:p>
        </p:txBody>
      </p:sp>
      <p:sp>
        <p:nvSpPr>
          <p:cNvPr id="4" name="Text 1"/>
          <p:cNvSpPr/>
          <p:nvPr/>
        </p:nvSpPr>
        <p:spPr>
          <a:xfrm>
            <a:off x="1276350" y="1985963"/>
            <a:ext cx="2266950" cy="1885950"/>
          </a:xfrm>
          <a:prstGeom prst="rect">
            <a:avLst/>
          </a:prstGeom>
          <a:noFill/>
          <a:ln/>
        </p:spPr>
        <p:txBody>
          <a:bodyPr wrap="square" rtlCol="0" anchor="t"/>
          <a:lstStyle/>
          <a:p>
            <a:pPr algn="l" indent="0" marL="0">
              <a:lnSpc>
                <a:spcPct val="150000"/>
              </a:lnSpc>
              <a:buNone/>
            </a:pPr>
            <a:r>
              <a:rPr lang="en-US" sz="840" dirty="0">
                <a:solidFill>
                  <a:srgbClr val="FFFFFF"/>
                </a:solidFill>
                <a:latin typeface="Noto Sans SC" pitchFamily="34" charset="0"/>
                <a:ea typeface="Noto Sans SC" pitchFamily="34" charset="-122"/>
                <a:cs typeface="Noto Sans SC" pitchFamily="34" charset="-120"/>
              </a:rPr>
              <a:t>Github is a hosting platform for open source and proprietary software projects. As an open source repository and version control system, Github has more than 9 million developer users. As more and more applications move to the cloud, Github has become the preferred method for managing software development and discovering existing code. So I'll use Github to keep pushing code after every sprint.</a:t>
            </a:r>
            <a:endParaRPr lang="en-US" sz="840" dirty="0"/>
          </a:p>
        </p:txBody>
      </p:sp>
      <p:sp>
        <p:nvSpPr>
          <p:cNvPr id="5" name="Text 2"/>
          <p:cNvSpPr/>
          <p:nvPr/>
        </p:nvSpPr>
        <p:spPr>
          <a:xfrm>
            <a:off x="5505450" y="1985963"/>
            <a:ext cx="2266950" cy="1885950"/>
          </a:xfrm>
          <a:prstGeom prst="rect">
            <a:avLst/>
          </a:prstGeom>
          <a:noFill/>
          <a:ln/>
        </p:spPr>
        <p:txBody>
          <a:bodyPr wrap="square" rtlCol="0" anchor="t"/>
          <a:lstStyle/>
          <a:p>
            <a:pPr algn="l" indent="0" marL="0">
              <a:lnSpc>
                <a:spcPct val="150000"/>
              </a:lnSpc>
              <a:buNone/>
            </a:pPr>
            <a:r>
              <a:rPr lang="en-US" sz="840" dirty="0">
                <a:solidFill>
                  <a:srgbClr val="FFFFFF"/>
                </a:solidFill>
                <a:latin typeface="Noto Sans SC" pitchFamily="34" charset="0"/>
                <a:ea typeface="Noto Sans SC" pitchFamily="34" charset="-122"/>
                <a:cs typeface="Noto Sans SC" pitchFamily="34" charset="-120"/>
              </a:rPr>
              <a:t>However, once the project exceeds 100MB, Github will refuse to upload it. So I only uploaded the part that designed the key code, not the whole project.</a:t>
            </a:r>
            <a:endParaRPr lang="en-US" sz="84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Slide 73">
    <p:spTree>
      <p:nvGrpSpPr>
        <p:cNvPr id="1" name=""/>
        <p:cNvGrpSpPr/>
        <p:nvPr/>
      </p:nvGrpSpPr>
      <p:grpSpPr>
        <a:xfrm>
          <a:off x="0" y="0"/>
          <a:ext cx="0" cy="0"/>
          <a:chOff x="0" y="0"/>
          <a:chExt cx="0" cy="0"/>
        </a:xfrm>
      </p:grpSpPr>
      <p:sp>
        <p:nvSpPr>
          <p:cNvPr id="2" name="Text 0"/>
          <p:cNvSpPr/>
          <p:nvPr/>
        </p:nvSpPr>
        <p:spPr>
          <a:xfrm>
            <a:off x="762000" y="528638"/>
            <a:ext cx="7806690" cy="552450"/>
          </a:xfrm>
          <a:prstGeom prst="rect">
            <a:avLst/>
          </a:prstGeom>
          <a:noFill/>
          <a:ln/>
        </p:spPr>
        <p:txBody>
          <a:bodyPr wrap="square" rtlCol="0" anchor="ctr"/>
          <a:lstStyle/>
          <a:p>
            <a:pPr algn="l" indent="0" marL="0">
              <a:buNone/>
            </a:pPr>
            <a:r>
              <a:rPr lang="en-US" sz="2660" b="1" dirty="0">
                <a:solidFill>
                  <a:srgbClr val="648686"/>
                </a:solidFill>
                <a:latin typeface="Noto Sans SC" pitchFamily="34" charset="0"/>
                <a:ea typeface="Noto Sans SC" pitchFamily="34" charset="-122"/>
                <a:cs typeface="Noto Sans SC" pitchFamily="34" charset="-120"/>
              </a:rPr>
              <a:t>4. Risk Analysis</a:t>
            </a:r>
            <a:endParaRPr lang="en-US" sz="2660" dirty="0"/>
          </a:p>
        </p:txBody>
      </p:sp>
      <p:graphicFrame>
        <p:nvGraphicFramePr>
          <p:cNvPr id="74" name="Table 0"/>
          <p:cNvGraphicFramePr>
            <a:graphicFrameLocks noGrp="1"/>
          </p:cNvGraphicFramePr>
          <p:nvPr>
            <p:extLst>
              <p:ext uri="{D42A27DB-BD31-4B8C-83A1-F6EECF244321}">
                <p14:modId xmlns:p14="http://schemas.microsoft.com/office/powerpoint/2010/main" val="1579011935"/>
              </p:ext>
            </p:extLst>
          </p:nvPr>
        </p:nvGraphicFramePr>
        <p:xfrm>
          <a:off x="762000" y="1228725"/>
          <a:ext cx="7715250" cy="3109913"/>
        </p:xfrm>
        <a:graphic>
          <a:graphicData uri="http://schemas.openxmlformats.org/drawingml/2006/table">
            <a:tbl>
              <a:tblPr/>
              <a:tblGrid>
                <a:gridCol w="1928813"/>
                <a:gridCol w="1928813"/>
                <a:gridCol w="1928813"/>
                <a:gridCol w="1928813"/>
              </a:tblGrid>
              <a:tr h="518319">
                <a:tc>
                  <a:txBody>
                    <a:bodyPr/>
                    <a:lstStyle/>
                    <a:p>
                      <a:pPr algn="ctr" indent="0" marL="0">
                        <a:buNone/>
                      </a:pPr>
                      <a:r>
                        <a:rPr lang="en-US" sz="990" dirty="0">
                          <a:solidFill>
                            <a:srgbClr val="0D0404"/>
                          </a:solidFill>
                        </a:rPr>
                        <a:t>Risk Description</a:t>
                      </a:r>
                      <a:endParaRPr lang="en-US" sz="99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indent="0" marL="0">
                        <a:buNone/>
                      </a:pPr>
                      <a:r>
                        <a:rPr lang="en-US" sz="990" dirty="0">
                          <a:solidFill>
                            <a:srgbClr val="0D0404"/>
                          </a:solidFill>
                        </a:rPr>
                        <a:t>Risk Probability</a:t>
                      </a:r>
                      <a:endParaRPr lang="en-US" sz="99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indent="0" marL="0">
                        <a:buNone/>
                      </a:pPr>
                      <a:r>
                        <a:rPr lang="en-US" sz="990" dirty="0">
                          <a:solidFill>
                            <a:srgbClr val="0D0404"/>
                          </a:solidFill>
                        </a:rPr>
                        <a:t>Risk Impact</a:t>
                      </a:r>
                      <a:endParaRPr lang="en-US" sz="99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indent="0" marL="0">
                        <a:buNone/>
                      </a:pPr>
                      <a:r>
                        <a:rPr lang="en-US" sz="990" dirty="0">
                          <a:solidFill>
                            <a:srgbClr val="0D0404"/>
                          </a:solidFill>
                        </a:rPr>
                        <a:t>Risk Mitigation Strategy</a:t>
                      </a:r>
                      <a:endParaRPr lang="en-US" sz="99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518319">
                <a:tc>
                  <a:txBody>
                    <a:bodyPr/>
                    <a:lstStyle/>
                    <a:p>
                      <a:pPr algn="ctr" indent="0" marL="0">
                        <a:buNone/>
                      </a:pPr>
                      <a:r>
                        <a:rPr lang="en-US" sz="990" dirty="0">
                          <a:solidFill>
                            <a:srgbClr val="000000"/>
                          </a:solidFill>
                        </a:rPr>
                        <a:t>Underestimating engineering difficulty</a:t>
                      </a:r>
                      <a:endParaRPr lang="en-US" sz="99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indent="0" marL="0">
                        <a:buNone/>
                      </a:pPr>
                      <a:r>
                        <a:rPr lang="en-US" sz="990" dirty="0">
                          <a:solidFill>
                            <a:srgbClr val="000000"/>
                          </a:solidFill>
                        </a:rPr>
                        <a:t>High</a:t>
                      </a:r>
                      <a:endParaRPr lang="en-US" sz="99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indent="0" marL="0">
                        <a:buNone/>
                      </a:pPr>
                      <a:r>
                        <a:rPr lang="en-US" sz="990" dirty="0">
                          <a:solidFill>
                            <a:srgbClr val="000000"/>
                          </a:solidFill>
                        </a:rPr>
                        <a:t>High</a:t>
                      </a:r>
                      <a:endParaRPr lang="en-US" sz="99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indent="0" marL="0">
                        <a:buNone/>
                      </a:pPr>
                      <a:endParaRPr lang="en-US" sz="99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518319">
                <a:tc>
                  <a:txBody>
                    <a:bodyPr/>
                    <a:lstStyle/>
                    <a:p>
                      <a:pPr algn="ctr" indent="0" marL="0">
                        <a:buNone/>
                      </a:pPr>
                      <a:r>
                        <a:rPr lang="en-US" sz="990" dirty="0">
                          <a:solidFill>
                            <a:srgbClr val="000000"/>
                          </a:solidFill>
                        </a:rPr>
                        <a:t>Contracting illness</a:t>
                      </a:r>
                      <a:endParaRPr lang="en-US" sz="99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indent="0" marL="0">
                        <a:buNone/>
                      </a:pPr>
                      <a:r>
                        <a:rPr lang="en-US" sz="990" dirty="0">
                          <a:solidFill>
                            <a:srgbClr val="000000"/>
                          </a:solidFill>
                        </a:rPr>
                        <a:t>Low</a:t>
                      </a:r>
                      <a:endParaRPr lang="en-US" sz="99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indent="0" marL="0">
                        <a:buNone/>
                      </a:pPr>
                      <a:r>
                        <a:rPr lang="en-US" sz="990" dirty="0">
                          <a:solidFill>
                            <a:srgbClr val="000000"/>
                          </a:solidFill>
                        </a:rPr>
                        <a:t>Low</a:t>
                      </a:r>
                      <a:endParaRPr lang="en-US" sz="99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indent="0" marL="0">
                        <a:buNone/>
                      </a:pPr>
                      <a:r>
                        <a:rPr lang="en-US" sz="990" dirty="0">
                          <a:solidFill>
                            <a:srgbClr val="000000"/>
                          </a:solidFill>
                        </a:rPr>
                        <a:t>Avoiding Sickness</a:t>
                      </a:r>
                      <a:endParaRPr lang="en-US" sz="99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518319">
                <a:tc>
                  <a:txBody>
                    <a:bodyPr/>
                    <a:lstStyle/>
                    <a:p>
                      <a:pPr algn="ctr" indent="0" marL="0">
                        <a:buNone/>
                      </a:pPr>
                      <a:r>
                        <a:rPr lang="en-US" sz="990" dirty="0">
                          <a:solidFill>
                            <a:srgbClr val="000000"/>
                          </a:solidFill>
                        </a:rPr>
                        <a:t>Inability to meet deadlines</a:t>
                      </a:r>
                      <a:endParaRPr lang="en-US" sz="99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indent="0" marL="0">
                        <a:buNone/>
                      </a:pPr>
                      <a:r>
                        <a:rPr lang="en-US" sz="990" dirty="0">
                          <a:solidFill>
                            <a:srgbClr val="000000"/>
                          </a:solidFill>
                        </a:rPr>
                        <a:t>Med</a:t>
                      </a:r>
                      <a:endParaRPr lang="en-US" sz="99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indent="0" marL="0">
                        <a:buNone/>
                      </a:pPr>
                      <a:r>
                        <a:rPr lang="en-US" sz="990" dirty="0">
                          <a:solidFill>
                            <a:srgbClr val="000000"/>
                          </a:solidFill>
                        </a:rPr>
                        <a:t>Med</a:t>
                      </a:r>
                      <a:endParaRPr lang="en-US" sz="99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indent="0" marL="0">
                        <a:buNone/>
                      </a:pPr>
                      <a:endParaRPr lang="en-US" sz="99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518319">
                <a:tc>
                  <a:txBody>
                    <a:bodyPr/>
                    <a:lstStyle/>
                    <a:p>
                      <a:pPr algn="ctr" indent="0" marL="0">
                        <a:buNone/>
                      </a:pPr>
                      <a:r>
                        <a:rPr lang="en-US" sz="990" dirty="0">
                          <a:solidFill>
                            <a:srgbClr val="000000"/>
                          </a:solidFill>
                        </a:rPr>
                        <a:t>Lose of Report/Documentation</a:t>
                      </a:r>
                      <a:endParaRPr lang="en-US" sz="99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indent="0" marL="0">
                        <a:buNone/>
                      </a:pPr>
                      <a:r>
                        <a:rPr lang="en-US" sz="990" dirty="0">
                          <a:solidFill>
                            <a:srgbClr val="000000"/>
                          </a:solidFill>
                        </a:rPr>
                        <a:t>Low</a:t>
                      </a:r>
                      <a:endParaRPr lang="en-US" sz="99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indent="0" marL="0">
                        <a:buNone/>
                      </a:pPr>
                      <a:r>
                        <a:rPr lang="en-US" sz="990" dirty="0">
                          <a:solidFill>
                            <a:srgbClr val="000000"/>
                          </a:solidFill>
                        </a:rPr>
                        <a:t>High</a:t>
                      </a:r>
                      <a:endParaRPr lang="en-US" sz="99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indent="0" marL="0">
                        <a:buNone/>
                      </a:pPr>
                      <a:r>
                        <a:rPr lang="en-US" sz="990" dirty="0">
                          <a:solidFill>
                            <a:srgbClr val="000000"/>
                          </a:solidFill>
                        </a:rPr>
                        <a:t>Documentation stored on Baidu Yun Drive with regular Copies stored on several devices locally.</a:t>
                      </a:r>
                      <a:endParaRPr lang="en-US" sz="99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518319">
                <a:tc>
                  <a:txBody>
                    <a:bodyPr/>
                    <a:lstStyle/>
                    <a:p>
                      <a:pPr algn="ctr" indent="0" marL="0">
                        <a:buNone/>
                      </a:pPr>
                      <a:r>
                        <a:rPr lang="en-US" sz="990" dirty="0">
                          <a:solidFill>
                            <a:srgbClr val="000000"/>
                          </a:solidFill>
                        </a:rPr>
                        <a:t>Lose of Project/Workspace</a:t>
                      </a:r>
                      <a:endParaRPr lang="en-US" sz="99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indent="0" marL="0">
                        <a:buNone/>
                      </a:pPr>
                      <a:r>
                        <a:rPr lang="en-US" sz="990" dirty="0">
                          <a:solidFill>
                            <a:srgbClr val="000000"/>
                          </a:solidFill>
                        </a:rPr>
                        <a:t>Med</a:t>
                      </a:r>
                      <a:endParaRPr lang="en-US" sz="99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indent="0" marL="0">
                        <a:buNone/>
                      </a:pPr>
                      <a:r>
                        <a:rPr lang="en-US" sz="990" dirty="0">
                          <a:solidFill>
                            <a:srgbClr val="000000"/>
                          </a:solidFill>
                        </a:rPr>
                        <a:t>High</a:t>
                      </a:r>
                      <a:endParaRPr lang="en-US" sz="99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indent="0" marL="0">
                        <a:buNone/>
                      </a:pPr>
                      <a:r>
                        <a:rPr lang="en-US" sz="990" dirty="0">
                          <a:solidFill>
                            <a:srgbClr val="000000"/>
                          </a:solidFill>
                        </a:rPr>
                        <a:t>Project stored on Baidu Yun Drive with regular Copies stored on several devices locally.kept on local devices.</a:t>
                      </a:r>
                      <a:endParaRPr lang="en-US" sz="99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Slide 74">
    <p:spTree>
      <p:nvGrpSpPr>
        <p:cNvPr id="1" name=""/>
        <p:cNvGrpSpPr/>
        <p:nvPr/>
      </p:nvGrpSpPr>
      <p:grpSpPr>
        <a:xfrm>
          <a:off x="0" y="0"/>
          <a:ext cx="0" cy="0"/>
          <a:chOff x="0" y="0"/>
          <a:chExt cx="0" cy="0"/>
        </a:xfrm>
      </p:grpSpPr>
      <p:sp>
        <p:nvSpPr>
          <p:cNvPr id="2" name="Text 0"/>
          <p:cNvSpPr/>
          <p:nvPr/>
        </p:nvSpPr>
        <p:spPr>
          <a:xfrm>
            <a:off x="762000" y="528638"/>
            <a:ext cx="7806690" cy="552450"/>
          </a:xfrm>
          <a:prstGeom prst="rect">
            <a:avLst/>
          </a:prstGeom>
          <a:noFill/>
          <a:ln/>
        </p:spPr>
        <p:txBody>
          <a:bodyPr wrap="square" rtlCol="0" anchor="ctr"/>
          <a:lstStyle/>
          <a:p>
            <a:pPr algn="l" indent="0" marL="0">
              <a:buNone/>
            </a:pPr>
            <a:r>
              <a:rPr lang="en-US" sz="2660" b="1" dirty="0">
                <a:solidFill>
                  <a:srgbClr val="648686"/>
                </a:solidFill>
                <a:latin typeface="Noto Sans SC" pitchFamily="34" charset="0"/>
                <a:ea typeface="Noto Sans SC" pitchFamily="34" charset="-122"/>
                <a:cs typeface="Noto Sans SC" pitchFamily="34" charset="-120"/>
              </a:rPr>
              <a:t>5. Test Plan</a:t>
            </a:r>
            <a:endParaRPr lang="en-US" sz="2660" dirty="0"/>
          </a:p>
        </p:txBody>
      </p:sp>
      <p:graphicFrame>
        <p:nvGraphicFramePr>
          <p:cNvPr id="75" name="Table 0"/>
          <p:cNvGraphicFramePr>
            <a:graphicFrameLocks noGrp="1"/>
          </p:cNvGraphicFramePr>
          <p:nvPr>
            <p:extLst>
              <p:ext uri="{D42A27DB-BD31-4B8C-83A1-F6EECF244321}">
                <p14:modId xmlns:p14="http://schemas.microsoft.com/office/powerpoint/2010/main" val="1579011935"/>
              </p:ext>
            </p:extLst>
          </p:nvPr>
        </p:nvGraphicFramePr>
        <p:xfrm>
          <a:off x="762000" y="1228725"/>
          <a:ext cx="7715250" cy="3109913"/>
        </p:xfrm>
        <a:graphic>
          <a:graphicData uri="http://schemas.openxmlformats.org/drawingml/2006/table">
            <a:tbl>
              <a:tblPr/>
              <a:tblGrid>
                <a:gridCol w="3857625"/>
                <a:gridCol w="3857625"/>
              </a:tblGrid>
              <a:tr h="518319">
                <a:tc>
                  <a:txBody>
                    <a:bodyPr/>
                    <a:lstStyle/>
                    <a:p>
                      <a:pPr algn="ctr" indent="0" marL="0">
                        <a:buNone/>
                      </a:pPr>
                      <a:endParaRPr lang="en-US" sz="111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indent="0" marL="0">
                        <a:buNone/>
                      </a:pPr>
                      <a:r>
                        <a:rPr lang="en-US" sz="1110" dirty="0">
                          <a:solidFill>
                            <a:srgbClr val="0D0404"/>
                          </a:solidFill>
                        </a:rPr>
                        <a:t>Test Plan</a:t>
                      </a:r>
                      <a:endParaRPr lang="en-US" sz="111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518319">
                <a:tc>
                  <a:txBody>
                    <a:bodyPr/>
                    <a:lstStyle/>
                    <a:p>
                      <a:pPr algn="ctr" indent="0" marL="0">
                        <a:buNone/>
                      </a:pPr>
                      <a:r>
                        <a:rPr lang="en-US" sz="1110" dirty="0">
                          <a:solidFill>
                            <a:srgbClr val="000000"/>
                          </a:solidFill>
                        </a:rPr>
                        <a:t>When?</a:t>
                      </a:r>
                      <a:endParaRPr lang="en-US" sz="111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indent="0" marL="0">
                        <a:buNone/>
                      </a:pPr>
                      <a:r>
                        <a:rPr lang="en-US" sz="1110" dirty="0">
                          <a:solidFill>
                            <a:srgbClr val="000000"/>
                          </a:solidFill>
                        </a:rPr>
                        <a:t>At the end of every sprint.</a:t>
                      </a:r>
                      <a:endParaRPr lang="en-US" sz="111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518319">
                <a:tc>
                  <a:txBody>
                    <a:bodyPr/>
                    <a:lstStyle/>
                    <a:p>
                      <a:pPr algn="ctr" indent="0" marL="0">
                        <a:buNone/>
                      </a:pPr>
                      <a:r>
                        <a:rPr lang="en-US" sz="1110" dirty="0">
                          <a:solidFill>
                            <a:srgbClr val="000000"/>
                          </a:solidFill>
                        </a:rPr>
                        <a:t>Who?</a:t>
                      </a:r>
                      <a:endParaRPr lang="en-US" sz="111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indent="0" marL="0">
                        <a:buNone/>
                      </a:pPr>
                      <a:r>
                        <a:rPr lang="en-US" sz="1110" dirty="0">
                          <a:solidFill>
                            <a:srgbClr val="000000"/>
                          </a:solidFill>
                        </a:rPr>
                        <a:t>Members of available game groups</a:t>
                      </a:r>
                      <a:endParaRPr lang="en-US" sz="111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518319">
                <a:tc>
                  <a:txBody>
                    <a:bodyPr/>
                    <a:lstStyle/>
                    <a:p>
                      <a:pPr algn="ctr" indent="0" marL="0">
                        <a:buNone/>
                      </a:pPr>
                      <a:r>
                        <a:rPr lang="en-US" sz="1110" dirty="0">
                          <a:solidFill>
                            <a:srgbClr val="000000"/>
                          </a:solidFill>
                        </a:rPr>
                        <a:t>Where?</a:t>
                      </a:r>
                      <a:endParaRPr lang="en-US" sz="111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indent="0" marL="0">
                        <a:buNone/>
                      </a:pPr>
                      <a:r>
                        <a:rPr lang="en-US" sz="1110" dirty="0">
                          <a:solidFill>
                            <a:srgbClr val="000000"/>
                          </a:solidFill>
                        </a:rPr>
                        <a:t>Send testers a test version of the game via the game forum. The lack of connection between developers and testers facilitates critical analysis.</a:t>
                      </a:r>
                      <a:endParaRPr lang="en-US" sz="111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518319">
                <a:tc>
                  <a:txBody>
                    <a:bodyPr/>
                    <a:lstStyle/>
                    <a:p>
                      <a:pPr algn="ctr" indent="0" marL="0">
                        <a:buNone/>
                      </a:pPr>
                      <a:r>
                        <a:rPr lang="en-US" sz="1110" dirty="0">
                          <a:solidFill>
                            <a:srgbClr val="000000"/>
                          </a:solidFill>
                        </a:rPr>
                        <a:t>What?</a:t>
                      </a:r>
                      <a:endParaRPr lang="en-US" sz="111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indent="0" marL="0">
                        <a:buNone/>
                      </a:pPr>
                      <a:r>
                        <a:rPr lang="en-US" sz="1110" dirty="0">
                          <a:solidFill>
                            <a:srgbClr val="000000"/>
                          </a:solidFill>
                        </a:rPr>
                        <a:t>Specific problems found during development.</a:t>
                      </a:r>
                      <a:endParaRPr lang="en-US" sz="111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518319">
                <a:tc>
                  <a:txBody>
                    <a:bodyPr/>
                    <a:lstStyle/>
                    <a:p>
                      <a:pPr algn="ctr" indent="0" marL="0">
                        <a:buNone/>
                      </a:pPr>
                      <a:r>
                        <a:rPr lang="en-US" sz="1110" dirty="0">
                          <a:solidFill>
                            <a:srgbClr val="000000"/>
                          </a:solidFill>
                        </a:rPr>
                        <a:t>How?</a:t>
                      </a:r>
                      <a:endParaRPr lang="en-US" sz="111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indent="0" marL="0">
                        <a:buNone/>
                      </a:pPr>
                      <a:r>
                        <a:rPr lang="en-US" sz="1110" dirty="0">
                          <a:solidFill>
                            <a:srgbClr val="000000"/>
                          </a:solidFill>
                        </a:rPr>
                        <a:t>The developer will not be present and will provide playtesters with the game executable and a short questionnaire. Outside of the questionnaire, they can also make any complaints or suggestions they may have.</a:t>
                      </a:r>
                      <a:endParaRPr lang="en-US" sz="1110" dirty="0"/>
                    </a:p>
                  </a:txBody>
                  <a:tcPr marL="91440" marR="91440" marT="45720" marB="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Slide 75">
    <p:spTree>
      <p:nvGrpSpPr>
        <p:cNvPr id="1" name=""/>
        <p:cNvGrpSpPr/>
        <p:nvPr/>
      </p:nvGrpSpPr>
      <p:grpSpPr>
        <a:xfrm>
          <a:off x="0" y="0"/>
          <a:ext cx="0" cy="0"/>
          <a:chOff x="0" y="0"/>
          <a:chExt cx="0" cy="0"/>
        </a:xfrm>
      </p:grpSpPr>
      <p:sp>
        <p:nvSpPr>
          <p:cNvPr id="2" name="Text 0"/>
          <p:cNvSpPr/>
          <p:nvPr/>
        </p:nvSpPr>
        <p:spPr>
          <a:xfrm>
            <a:off x="3843338" y="2738438"/>
            <a:ext cx="1452563" cy="1243013"/>
          </a:xfrm>
          <a:prstGeom prst="rect">
            <a:avLst/>
          </a:prstGeom>
          <a:noFill/>
          <a:ln/>
        </p:spPr>
        <p:txBody>
          <a:bodyPr wrap="square" rtlCol="0" anchor="ctr"/>
          <a:lstStyle/>
          <a:p>
            <a:pPr algn="ctr" indent="0" marL="0">
              <a:buNone/>
            </a:pPr>
            <a:r>
              <a:rPr lang="en-US" sz="5760" b="1" dirty="0">
                <a:solidFill>
                  <a:srgbClr val="646464"/>
                </a:solidFill>
                <a:latin typeface="Noto Sans SC" pitchFamily="34" charset="0"/>
                <a:ea typeface="Noto Sans SC" pitchFamily="34" charset="-122"/>
                <a:cs typeface="Noto Sans SC" pitchFamily="34" charset="-120"/>
              </a:rPr>
              <a:t>07</a:t>
            </a:r>
            <a:endParaRPr lang="en-US" sz="5760" dirty="0"/>
          </a:p>
        </p:txBody>
      </p:sp>
      <p:sp>
        <p:nvSpPr>
          <p:cNvPr id="3" name="Text 1"/>
          <p:cNvSpPr/>
          <p:nvPr/>
        </p:nvSpPr>
        <p:spPr>
          <a:xfrm>
            <a:off x="1971675" y="1766888"/>
            <a:ext cx="5101590" cy="890587"/>
          </a:xfrm>
          <a:prstGeom prst="rect">
            <a:avLst/>
          </a:prstGeom>
          <a:noFill/>
          <a:ln/>
        </p:spPr>
        <p:txBody>
          <a:bodyPr wrap="square" rtlCol="0" anchor="t"/>
          <a:lstStyle/>
          <a:p>
            <a:pPr algn="ctr" indent="0" marL="0">
              <a:buNone/>
            </a:pPr>
            <a:r>
              <a:rPr lang="en-US" sz="3500" b="1" dirty="0">
                <a:solidFill>
                  <a:srgbClr val="648686"/>
                </a:solidFill>
                <a:latin typeface="Noto Sans SC" pitchFamily="34" charset="0"/>
                <a:ea typeface="Noto Sans SC" pitchFamily="34" charset="-122"/>
                <a:cs typeface="Noto Sans SC" pitchFamily="34" charset="-120"/>
              </a:rPr>
              <a:t>Appendices</a:t>
            </a:r>
            <a:endParaRPr lang="en-US" sz="35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Slide 76">
    <p:spTree>
      <p:nvGrpSpPr>
        <p:cNvPr id="1" name=""/>
        <p:cNvGrpSpPr/>
        <p:nvPr/>
      </p:nvGrpSpPr>
      <p:grpSpPr>
        <a:xfrm>
          <a:off x="0" y="0"/>
          <a:ext cx="0" cy="0"/>
          <a:chOff x="0" y="0"/>
          <a:chExt cx="0" cy="0"/>
        </a:xfrm>
      </p:grpSpPr>
      <p:sp>
        <p:nvSpPr>
          <p:cNvPr id="2" name="Text 0"/>
          <p:cNvSpPr/>
          <p:nvPr/>
        </p:nvSpPr>
        <p:spPr>
          <a:xfrm>
            <a:off x="762000" y="528638"/>
            <a:ext cx="7806690" cy="552450"/>
          </a:xfrm>
          <a:prstGeom prst="rect">
            <a:avLst/>
          </a:prstGeom>
          <a:noFill/>
          <a:ln/>
        </p:spPr>
        <p:txBody>
          <a:bodyPr wrap="square" rtlCol="0" anchor="ctr"/>
          <a:lstStyle/>
          <a:p>
            <a:pPr algn="l" indent="0" marL="0">
              <a:buNone/>
            </a:pPr>
            <a:r>
              <a:rPr lang="en-US" sz="2660" b="1" dirty="0">
                <a:solidFill>
                  <a:srgbClr val="648686"/>
                </a:solidFill>
                <a:latin typeface="Noto Sans SC" pitchFamily="34" charset="0"/>
                <a:ea typeface="Noto Sans SC" pitchFamily="34" charset="-122"/>
                <a:cs typeface="Noto Sans SC" pitchFamily="34" charset="-120"/>
              </a:rPr>
              <a:t>Appendices</a:t>
            </a:r>
            <a:endParaRPr lang="en-US" sz="2660" dirty="0"/>
          </a:p>
        </p:txBody>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95022" y="1228725"/>
            <a:ext cx="7449207" cy="3333750"/>
          </a:xfrm>
          <a:prstGeom prst="rect">
            <a:avLst/>
          </a:prstGeom>
        </p:spPr>
      </p:pic>
      <p:sp>
        <p:nvSpPr>
          <p:cNvPr id="4" name="Text 1"/>
          <p:cNvSpPr/>
          <p:nvPr/>
        </p:nvSpPr>
        <p:spPr>
          <a:xfrm>
            <a:off x="1106542" y="1329887"/>
            <a:ext cx="2919905" cy="3136024"/>
          </a:xfrm>
          <a:prstGeom prst="rect">
            <a:avLst/>
          </a:prstGeom>
          <a:noFill/>
          <a:ln/>
        </p:spPr>
        <p:txBody>
          <a:bodyPr wrap="square" rtlCol="0" anchor="t"/>
          <a:lstStyle/>
          <a:p>
            <a:pPr algn="l" indent="0" marL="0">
              <a:lnSpc>
                <a:spcPct val="150000"/>
              </a:lnSpc>
              <a:buNone/>
            </a:pPr>
            <a:r>
              <a:rPr lang="en-US" sz="1352" dirty="0">
                <a:solidFill>
                  <a:srgbClr val="383838"/>
                </a:solidFill>
                <a:latin typeface="Noto Sans SC" pitchFamily="34" charset="0"/>
                <a:ea typeface="Noto Sans SC" pitchFamily="34" charset="-122"/>
                <a:cs typeface="Noto Sans SC" pitchFamily="34" charset="-120"/>
              </a:rPr>
              <a:t>References</a:t>
            </a:r>
            <a:endParaRPr lang="en-US" sz="1352"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name="Slide 7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2166937" y="914400"/>
            <a:ext cx="4452938" cy="590550"/>
          </a:xfrm>
          <a:prstGeom prst="rect">
            <a:avLst/>
          </a:prstGeom>
          <a:noFill/>
          <a:ln/>
        </p:spPr>
        <p:txBody>
          <a:bodyPr wrap="square" rtlCol="0" anchor="ctr"/>
          <a:lstStyle/>
          <a:p>
            <a:pPr indent="0" marL="0">
              <a:buNone/>
            </a:pPr>
            <a:r>
              <a:rPr lang="en-US" sz="2380" b="1" dirty="0">
                <a:solidFill>
                  <a:srgbClr val="383838"/>
                </a:solidFill>
                <a:latin typeface="Noto Sans SC" pitchFamily="34" charset="0"/>
                <a:ea typeface="Noto Sans SC" pitchFamily="34" charset="-122"/>
                <a:cs typeface="Noto Sans SC" pitchFamily="34" charset="-120"/>
              </a:rPr>
              <a:t>References</a:t>
            </a:r>
            <a:endParaRPr lang="en-US" sz="2380" dirty="0"/>
          </a:p>
        </p:txBody>
      </p:sp>
      <p:sp>
        <p:nvSpPr>
          <p:cNvPr id="4" name="Text 1"/>
          <p:cNvSpPr/>
          <p:nvPr/>
        </p:nvSpPr>
        <p:spPr>
          <a:xfrm>
            <a:off x="1223963" y="2414588"/>
            <a:ext cx="6691313" cy="1481138"/>
          </a:xfrm>
          <a:prstGeom prst="rect">
            <a:avLst/>
          </a:prstGeom>
          <a:noFill/>
          <a:ln/>
        </p:spPr>
        <p:txBody>
          <a:bodyPr wrap="square" rtlCol="0" anchor="t"/>
          <a:lstStyle/>
          <a:p>
            <a:pPr algn="l" indent="0" marL="0">
              <a:lnSpc>
                <a:spcPct val="150000"/>
              </a:lnSpc>
              <a:buNone/>
            </a:pPr>
            <a:r>
              <a:rPr lang="en-US" sz="1330" dirty="0">
                <a:solidFill>
                  <a:srgbClr val="FFFFFF"/>
                </a:solidFill>
                <a:latin typeface="Noto Sans SC" pitchFamily="34" charset="0"/>
                <a:ea typeface="Noto Sans SC" pitchFamily="34" charset="-122"/>
                <a:cs typeface="Noto Sans SC" pitchFamily="34" charset="-120"/>
              </a:rPr>
              <a:t>1.  </a:t>
            </a:r>
            <a:pPr algn="l" indent="0" marL="0">
              <a:lnSpc>
                <a:spcPct val="150000"/>
              </a:lnSpc>
              <a:buNone/>
            </a:pPr>
            <a:r>
              <a:rPr lang="en-US" sz="1330" dirty="0">
                <a:solidFill>
                  <a:srgbClr val="FFFFFF"/>
                </a:solidFill>
                <a:latin typeface="Noto Sans SC" pitchFamily="34" charset="0"/>
                <a:ea typeface="Noto Sans SC" pitchFamily="34" charset="-122"/>
                <a:cs typeface="Noto Sans SC" pitchFamily="34" charset="-120"/>
              </a:rPr>
              <a:t>Side-scrolling video game - Wikipedia
</a:t>
            </a:r>
            <a:endParaRPr lang="en-US" sz="1330" dirty="0"/>
          </a:p>
          <a:p>
            <a:pPr algn="l" indent="0" marL="0">
              <a:lnSpc>
                <a:spcPct val="150000"/>
              </a:lnSpc>
              <a:buNone/>
            </a:pPr>
            <a:r>
              <a:rPr lang="en-US" sz="1330" dirty="0">
                <a:solidFill>
                  <a:srgbClr val="FFFFFF"/>
                </a:solidFill>
                <a:latin typeface="Noto Sans SC" pitchFamily="34" charset="0"/>
                <a:ea typeface="Noto Sans SC" pitchFamily="34" charset="-122"/>
                <a:cs typeface="Noto Sans SC" pitchFamily="34" charset="-120"/>
              </a:rPr>
              <a:t>2.  </a:t>
            </a:r>
            <a:pPr algn="l" indent="0" marL="0">
              <a:lnSpc>
                <a:spcPct val="150000"/>
              </a:lnSpc>
              <a:buNone/>
            </a:pPr>
            <a:r>
              <a:rPr lang="en-US" sz="1330" dirty="0">
                <a:solidFill>
                  <a:srgbClr val="FFFFFF"/>
                </a:solidFill>
                <a:latin typeface="Noto Sans SC" pitchFamily="34" charset="0"/>
                <a:ea typeface="Noto Sans SC" pitchFamily="34" charset="-122"/>
                <a:cs typeface="Noto Sans SC" pitchFamily="34" charset="-120"/>
              </a:rPr>
              <a:t>Tower defense - Wikipedia
</a:t>
            </a:r>
            <a:endParaRPr lang="en-US" sz="1330" dirty="0"/>
          </a:p>
          <a:p>
            <a:pPr algn="l" indent="0" marL="0">
              <a:lnSpc>
                <a:spcPct val="150000"/>
              </a:lnSpc>
              <a:buNone/>
            </a:pPr>
            <a:r>
              <a:rPr lang="en-US" sz="1330" dirty="0">
                <a:solidFill>
                  <a:srgbClr val="FFFFFF"/>
                </a:solidFill>
                <a:latin typeface="Noto Sans SC" pitchFamily="34" charset="0"/>
                <a:ea typeface="Noto Sans SC" pitchFamily="34" charset="-122"/>
                <a:cs typeface="Noto Sans SC" pitchFamily="34" charset="-120"/>
              </a:rPr>
              <a:t>3.  </a:t>
            </a:r>
            <a:pPr algn="l" indent="0" marL="0">
              <a:lnSpc>
                <a:spcPct val="150000"/>
              </a:lnSpc>
              <a:buNone/>
            </a:pPr>
            <a:r>
              <a:rPr lang="en-US" sz="1330" dirty="0">
                <a:solidFill>
                  <a:srgbClr val="FFFFFF"/>
                </a:solidFill>
                <a:latin typeface="Noto Sans SC" pitchFamily="34" charset="0"/>
                <a:ea typeface="Noto Sans SC" pitchFamily="34" charset="-122"/>
                <a:cs typeface="Noto Sans SC" pitchFamily="34" charset="-120"/>
              </a:rPr>
              <a:t>Godot (game engine) - Wikipedia</a:t>
            </a:r>
            <a:endParaRPr lang="en-US" sz="133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name="Slide 78">
    <p:spTree>
      <p:nvGrpSpPr>
        <p:cNvPr id="1" name=""/>
        <p:cNvGrpSpPr/>
        <p:nvPr/>
      </p:nvGrpSpPr>
      <p:grpSpPr>
        <a:xfrm>
          <a:off x="0" y="0"/>
          <a:ext cx="0" cy="0"/>
          <a:chOff x="0" y="0"/>
          <a:chExt cx="0" cy="0"/>
        </a:xfrm>
      </p:grpSpPr>
      <p:sp>
        <p:nvSpPr>
          <p:cNvPr id="2" name="Text 0"/>
          <p:cNvSpPr/>
          <p:nvPr/>
        </p:nvSpPr>
        <p:spPr>
          <a:xfrm>
            <a:off x="2871788" y="1833562"/>
            <a:ext cx="3395663" cy="552450"/>
          </a:xfrm>
          <a:prstGeom prst="rect">
            <a:avLst/>
          </a:prstGeom>
          <a:noFill/>
          <a:ln/>
        </p:spPr>
        <p:txBody>
          <a:bodyPr wrap="square" rtlCol="0" anchor="ctr"/>
          <a:lstStyle/>
          <a:p>
            <a:pPr algn="ctr" indent="0" marL="0">
              <a:buNone/>
            </a:pPr>
            <a:r>
              <a:rPr lang="en-US" sz="2560" b="1" dirty="0">
                <a:solidFill>
                  <a:srgbClr val="648686"/>
                </a:solidFill>
                <a:latin typeface="Noto Sans SC" pitchFamily="34" charset="0"/>
                <a:ea typeface="Noto Sans SC" pitchFamily="34" charset="-122"/>
                <a:cs typeface="Noto Sans SC" pitchFamily="34" charset="-120"/>
              </a:rPr>
              <a:t>THE END</a:t>
            </a:r>
            <a:endParaRPr lang="en-US" sz="2560" dirty="0"/>
          </a:p>
        </p:txBody>
      </p:sp>
      <p:sp>
        <p:nvSpPr>
          <p:cNvPr id="3" name="Text 1"/>
          <p:cNvSpPr/>
          <p:nvPr/>
        </p:nvSpPr>
        <p:spPr>
          <a:xfrm>
            <a:off x="2871788" y="2276475"/>
            <a:ext cx="3395663" cy="1033463"/>
          </a:xfrm>
          <a:prstGeom prst="rect">
            <a:avLst/>
          </a:prstGeom>
          <a:noFill/>
          <a:ln/>
        </p:spPr>
        <p:txBody>
          <a:bodyPr wrap="square" rtlCol="0" anchor="ctr"/>
          <a:lstStyle/>
          <a:p>
            <a:pPr algn="ctr" indent="0" marL="0">
              <a:buNone/>
            </a:pPr>
            <a:r>
              <a:rPr lang="en-US" sz="4800" b="1" dirty="0">
                <a:solidFill>
                  <a:srgbClr val="000000"/>
                </a:solidFill>
                <a:latin typeface="Noto Sans SC" pitchFamily="34" charset="0"/>
                <a:ea typeface="Noto Sans SC" pitchFamily="34" charset="-122"/>
                <a:cs typeface="Noto Sans SC" pitchFamily="34" charset="-120"/>
              </a:rPr>
              <a:t>THANKS</a:t>
            </a:r>
            <a:endParaRPr lang="en-US" sz="4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523875" y="328613"/>
            <a:ext cx="8096250" cy="552450"/>
          </a:xfrm>
          <a:prstGeom prst="rect">
            <a:avLst/>
          </a:prstGeom>
          <a:noFill/>
          <a:ln/>
        </p:spPr>
        <p:txBody>
          <a:bodyPr wrap="square" rtlCol="0" anchor="t"/>
          <a:lstStyle/>
          <a:p>
            <a:pPr indent="0" marL="0">
              <a:buNone/>
            </a:pPr>
            <a:r>
              <a:rPr lang="en-US" sz="2240" b="1" dirty="0">
                <a:solidFill>
                  <a:srgbClr val="383838"/>
                </a:solidFill>
                <a:latin typeface="Noto Sans SC" pitchFamily="34" charset="0"/>
                <a:ea typeface="Noto Sans SC" pitchFamily="34" charset="-122"/>
                <a:cs typeface="Noto Sans SC" pitchFamily="34" charset="-120"/>
              </a:rPr>
              <a:t>4 Game Flow Summary</a:t>
            </a:r>
            <a:endParaRPr lang="en-US" sz="2240" dirty="0"/>
          </a:p>
        </p:txBody>
      </p:sp>
      <p:sp>
        <p:nvSpPr>
          <p:cNvPr id="4" name="Text 1"/>
          <p:cNvSpPr/>
          <p:nvPr/>
        </p:nvSpPr>
        <p:spPr>
          <a:xfrm>
            <a:off x="876300" y="1471613"/>
            <a:ext cx="7391400" cy="2786063"/>
          </a:xfrm>
          <a:prstGeom prst="rect">
            <a:avLst/>
          </a:prstGeom>
          <a:noFill/>
          <a:ln/>
        </p:spPr>
        <p:txBody>
          <a:bodyPr wrap="square" rtlCol="0" anchor="t"/>
          <a:lstStyle/>
          <a:p>
            <a:pPr algn="l" indent="0" marL="0">
              <a:lnSpc>
                <a:spcPct val="150000"/>
              </a:lnSpc>
              <a:buNone/>
            </a:pPr>
            <a:r>
              <a:rPr lang="en-US" sz="1400" dirty="0">
                <a:solidFill>
                  <a:srgbClr val="383838"/>
                </a:solidFill>
                <a:latin typeface="Noto Sans SC" pitchFamily="34" charset="0"/>
                <a:ea typeface="Noto Sans SC" pitchFamily="34" charset="-122"/>
                <a:cs typeface="Noto Sans SC" pitchFamily="34" charset="-120"/>
              </a:rPr>
              <a:t>The game will load the main menu, where players can select new games, options, or archives. In the game itself, player needs to upgrade base to the highest level, and hold the base during an attack triggered by the upgrade.</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62000" y="528638"/>
            <a:ext cx="7806690" cy="552450"/>
          </a:xfrm>
          <a:prstGeom prst="rect">
            <a:avLst/>
          </a:prstGeom>
          <a:noFill/>
          <a:ln/>
        </p:spPr>
        <p:txBody>
          <a:bodyPr wrap="square" rtlCol="0" anchor="ctr"/>
          <a:lstStyle/>
          <a:p>
            <a:pPr algn="l" indent="0" marL="0">
              <a:buNone/>
            </a:pPr>
            <a:r>
              <a:rPr lang="en-US" sz="2660" b="1" dirty="0">
                <a:solidFill>
                  <a:srgbClr val="648686"/>
                </a:solidFill>
                <a:latin typeface="Noto Sans SC" pitchFamily="34" charset="0"/>
                <a:ea typeface="Noto Sans SC" pitchFamily="34" charset="-122"/>
                <a:cs typeface="Noto Sans SC" pitchFamily="34" charset="-120"/>
              </a:rPr>
              <a:t>5 Look and Feel</a:t>
            </a:r>
            <a:endParaRPr lang="en-US" sz="2660" dirty="0"/>
          </a:p>
        </p:txBody>
      </p:sp>
      <p:sp>
        <p:nvSpPr>
          <p:cNvPr id="3" name="Text 1"/>
          <p:cNvSpPr/>
          <p:nvPr/>
        </p:nvSpPr>
        <p:spPr>
          <a:xfrm>
            <a:off x="762000" y="1228725"/>
            <a:ext cx="3786188" cy="3452813"/>
          </a:xfrm>
          <a:prstGeom prst="rect">
            <a:avLst/>
          </a:prstGeom>
          <a:noFill/>
          <a:ln/>
        </p:spPr>
        <p:txBody>
          <a:bodyPr wrap="square" rtlCol="0" anchor="t"/>
          <a:lstStyle/>
          <a:p>
            <a:pPr algn="l" marL="342900" indent="-342900">
              <a:lnSpc>
                <a:spcPct val="150000"/>
              </a:lnSpc>
              <a:buSzPct val="100000"/>
              <a:buChar char="•"/>
            </a:pPr>
            <a:r>
              <a:rPr lang="en-US" sz="1680" dirty="0">
                <a:solidFill>
                  <a:srgbClr val="000000"/>
                </a:solidFill>
                <a:latin typeface="Noto Sans SC" pitchFamily="34" charset="0"/>
                <a:ea typeface="Noto Sans SC" pitchFamily="34" charset="-122"/>
                <a:cs typeface="Noto Sans SC" pitchFamily="34" charset="-120"/>
              </a:rPr>
              <a:t>I want the game to look and feel like a pixel adventure game. Similar to “Kingdom: New Lands(fig1)” or “Until We Die(fig2)”. Here are some relevant games pictures:</a:t>
            </a:r>
            <a:endParaRPr lang="en-US" sz="1680" dirty="0"/>
          </a:p>
          <a:p>
            <a:pPr algn="l" marL="342900" indent="-342900">
              <a:lnSpc>
                <a:spcPct val="150000"/>
              </a:lnSpc>
              <a:buSzPct val="100000"/>
              <a:buChar char="•"/>
            </a:pPr>
            <a:r>
              <a:rPr lang="en-US" sz="1680" dirty="0">
                <a:solidFill>
                  <a:srgbClr val="000000"/>
                </a:solidFill>
                <a:latin typeface="Noto Sans SC" pitchFamily="34" charset="0"/>
                <a:ea typeface="Noto Sans SC" pitchFamily="34" charset="-122"/>
                <a:cs typeface="Noto Sans SC" pitchFamily="34" charset="-120"/>
              </a:rPr>
              <a:t>Figure1.1 Kingdom: New Lands</a:t>
            </a:r>
            <a:endParaRPr lang="en-US" sz="1680" dirty="0"/>
          </a:p>
          <a:p>
            <a:pPr algn="l" marL="342900" indent="-342900">
              <a:lnSpc>
                <a:spcPct val="150000"/>
              </a:lnSpc>
              <a:buSzPct val="100000"/>
              <a:buChar char="•"/>
            </a:pPr>
            <a:r>
              <a:rPr lang="en-US" sz="1680" dirty="0">
                <a:solidFill>
                  <a:srgbClr val="000000"/>
                </a:solidFill>
                <a:latin typeface="Noto Sans SC" pitchFamily="34" charset="0"/>
                <a:ea typeface="Noto Sans SC" pitchFamily="34" charset="-122"/>
                <a:cs typeface="Noto Sans SC" pitchFamily="34" charset="-120"/>
              </a:rPr>
              <a:t>Figure1.2 Until We Die</a:t>
            </a:r>
            <a:endParaRPr lang="en-US" sz="1680" dirty="0"/>
          </a:p>
        </p:txBody>
      </p:sp>
      <p:pic>
        <p:nvPicPr>
          <p:cNvPr id="4" name="Image 0" descr="https://assets.mindshow.fun/file/7205578/20240101172434_lo9c.jpg?x-oss-process=style/img">    </p:cNvPr>
          <p:cNvPicPr>
            <a:picLocks noChangeAspect="1"/>
          </p:cNvPicPr>
          <p:nvPr/>
        </p:nvPicPr>
        <p:blipFill>
          <a:blip r:embed="rId1"/>
          <a:stretch>
            <a:fillRect/>
          </a:stretch>
        </p:blipFill>
        <p:spPr>
          <a:xfrm>
            <a:off x="4691063" y="1228725"/>
            <a:ext cx="3028950" cy="1704975"/>
          </a:xfrm>
          <a:prstGeom prst="rect">
            <a:avLst/>
          </a:prstGeom>
        </p:spPr>
      </p:pic>
      <p:pic>
        <p:nvPicPr>
          <p:cNvPr id="5" name="Image 1" descr="https://assets.mindshow.fun/file/7205578/20240101172434_hvlh.jpg?x-oss-process=style/img">    </p:cNvPr>
          <p:cNvPicPr>
            <a:picLocks noChangeAspect="1"/>
          </p:cNvPicPr>
          <p:nvPr/>
        </p:nvPicPr>
        <p:blipFill>
          <a:blip r:embed="rId2"/>
          <a:stretch>
            <a:fillRect/>
          </a:stretch>
        </p:blipFill>
        <p:spPr>
          <a:xfrm>
            <a:off x="4691063" y="2981325"/>
            <a:ext cx="3028950" cy="170021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78</Slides>
  <Notes>78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78</vt:i4>
      </vt:variant>
    </vt:vector>
  </HeadingPairs>
  <TitlesOfParts>
    <vt:vector size="8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design report</dc:title>
  <dc:subject>game name: Seek to survive</dc:subject>
  <dc:creator>Long Liu</dc:creator>
  <cp:lastModifiedBy>Long Liu</cp:lastModifiedBy>
  <cp:revision>1</cp:revision>
  <dcterms:created xsi:type="dcterms:W3CDTF">2024-01-01T17:49:15Z</dcterms:created>
  <dcterms:modified xsi:type="dcterms:W3CDTF">2024-01-01T17:49:15Z</dcterms:modified>
</cp:coreProperties>
</file>